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3" r:id="rId3"/>
    <p:sldId id="280" r:id="rId4"/>
    <p:sldId id="277" r:id="rId5"/>
    <p:sldId id="260" r:id="rId6"/>
    <p:sldId id="278" r:id="rId7"/>
    <p:sldId id="272" r:id="rId8"/>
    <p:sldId id="274"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CC"/>
    <a:srgbClr val="008000"/>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DC2E5AC8-4888-4DD6-AD94-92DF883E5288}"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DC2E5AC8-4888-4DD6-AD94-92DF883E5288}"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2E5AC8-4888-4DD6-AD94-92DF883E5288}"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FE939105-00B1-4891-8559-95D8D5ED5210}" type="datetimeFigureOut">
              <a:rPr lang="en-US" smtClean="0"/>
              <a:pPr/>
              <a:t>10/31/2009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DC2E5AC8-4888-4DD6-AD94-92DF883E5288}"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E939105-00B1-4891-8559-95D8D5ED5210}" type="datetimeFigureOut">
              <a:rPr lang="en-US" smtClean="0"/>
              <a:pPr/>
              <a:t>10/31/2009</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2E5AC8-4888-4DD6-AD94-92DF883E5288}"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152400" y="1370886"/>
            <a:ext cx="8839200" cy="4832092"/>
          </a:xfrm>
          <a:prstGeom prst="rect">
            <a:avLst/>
          </a:prstGeom>
        </p:spPr>
        <p:txBody>
          <a:bodyPr wrap="square">
            <a:spAutoFit/>
          </a:bodyPr>
          <a:lstStyle/>
          <a:p>
            <a:pPr lvl="0" fontAlgn="base">
              <a:spcBef>
                <a:spcPct val="0"/>
              </a:spcBef>
              <a:spcAft>
                <a:spcPct val="0"/>
              </a:spcAft>
            </a:pPr>
            <a:r>
              <a:rPr lang="en-US" sz="2400" b="1" dirty="0" smtClean="0">
                <a:latin typeface="Calibri" pitchFamily="34" charset="0"/>
                <a:ea typeface="Calibri" pitchFamily="34" charset="0"/>
                <a:cs typeface="Times New Roman" pitchFamily="18" charset="0"/>
              </a:rPr>
              <a:t>When talking to someone who is in, or has been in, one of the Multi-Level or Network Marketing Companies remember to cover the following:</a:t>
            </a:r>
            <a:endParaRPr lang="en-US" sz="11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Calibri" pitchFamily="34" charset="0"/>
                <a:ea typeface="Calibri" pitchFamily="34" charset="0"/>
                <a:cs typeface="Times New Roman" pitchFamily="18" charset="0"/>
              </a:rPr>
              <a:t># 1.  Can we agree that what we wanted when we started was:  to own our own business with no overhead, no employees, or other hassles of traditional businesses.</a:t>
            </a:r>
            <a:endParaRPr lang="en-US" sz="11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Calibri" pitchFamily="34" charset="0"/>
                <a:ea typeface="Calibri" pitchFamily="34" charset="0"/>
                <a:cs typeface="Times New Roman" pitchFamily="18" charset="0"/>
              </a:rPr>
              <a:t># 2.  Can we agree that the reason people join any home based business is to:  Create a lifelong reliable, willable, residual income.</a:t>
            </a:r>
          </a:p>
          <a:p>
            <a:pPr lvl="0" eaLnBrk="0" fontAlgn="base" hangingPunct="0">
              <a:spcBef>
                <a:spcPct val="0"/>
              </a:spcBef>
              <a:spcAft>
                <a:spcPct val="0"/>
              </a:spcAft>
            </a:pPr>
            <a:endParaRPr lang="en-US" sz="1000" dirty="0" smtClean="0">
              <a:latin typeface="Arial" pitchFamily="34" charset="0"/>
              <a:cs typeface="Arial" pitchFamily="34" charset="0"/>
            </a:endParaRPr>
          </a:p>
          <a:p>
            <a:pPr lvl="0" eaLnBrk="0" fontAlgn="base" hangingPunct="0">
              <a:spcBef>
                <a:spcPct val="0"/>
              </a:spcBef>
              <a:spcAft>
                <a:spcPct val="0"/>
              </a:spcAft>
            </a:pPr>
            <a:r>
              <a:rPr lang="en-US" sz="2400" b="1" dirty="0" smtClean="0">
                <a:latin typeface="Calibri" pitchFamily="34" charset="0"/>
                <a:ea typeface="Calibri" pitchFamily="34" charset="0"/>
                <a:cs typeface="Times New Roman" pitchFamily="18" charset="0"/>
              </a:rPr>
              <a:t>Then say what we can’t forget is the one lifelong principle:  the 80/20 Rule.  Examples:  (A) if you have 10 dentists, 2 will make more money than the other 8 (B) 20% of the people at church or any organization will end up doing 80% of the work, right?</a:t>
            </a:r>
          </a:p>
        </p:txBody>
      </p:sp>
      <p:sp>
        <p:nvSpPr>
          <p:cNvPr id="6" name="Title 1"/>
          <p:cNvSpPr>
            <a:spLocks noGrp="1"/>
          </p:cNvSpPr>
          <p:nvPr>
            <p:ph type="title"/>
          </p:nvPr>
        </p:nvSpPr>
        <p:spPr>
          <a:xfrm>
            <a:off x="304800" y="457200"/>
            <a:ext cx="8686800" cy="838200"/>
          </a:xfrm>
        </p:spPr>
        <p:txBody>
          <a:bodyPr/>
          <a:lstStyle/>
          <a:p>
            <a:r>
              <a:rPr lang="en-US" b="1" dirty="0" smtClean="0"/>
              <a:t>Success factors </a:t>
            </a:r>
            <a:r>
              <a:rPr lang="en-US" sz="2800" b="1" dirty="0" smtClean="0">
                <a:latin typeface="+mn-lt"/>
              </a:rPr>
              <a:t>(User Suggestions)</a:t>
            </a:r>
            <a:endParaRPr lang="en-US" b="1" dirty="0">
              <a:latin typeface="+mn-l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Competitively priced</a:t>
            </a:r>
            <a:endParaRPr lang="en-US" b="1" dirty="0"/>
          </a:p>
        </p:txBody>
      </p:sp>
      <p:sp>
        <p:nvSpPr>
          <p:cNvPr id="3" name="Content Placeholder 2"/>
          <p:cNvSpPr>
            <a:spLocks noGrp="1"/>
          </p:cNvSpPr>
          <p:nvPr>
            <p:ph idx="1"/>
          </p:nvPr>
        </p:nvSpPr>
        <p:spPr>
          <a:xfrm>
            <a:off x="304800" y="3200400"/>
            <a:ext cx="8839200" cy="3505200"/>
          </a:xfrm>
          <a:solidFill>
            <a:srgbClr val="006600"/>
          </a:solidFill>
        </p:spPr>
        <p:txBody>
          <a:bodyPr>
            <a:noAutofit/>
          </a:bodyPr>
          <a:lstStyle/>
          <a:p>
            <a:r>
              <a:rPr lang="en-US" sz="2400" b="1" dirty="0" smtClean="0">
                <a:solidFill>
                  <a:schemeClr val="bg1"/>
                </a:solidFill>
              </a:rPr>
              <a:t>Price point is supermarket or lower.  Save 15% – 75% on a cost per use basis compared to </a:t>
            </a:r>
            <a:r>
              <a:rPr lang="en-US" sz="2400" b="1" dirty="0" err="1" smtClean="0">
                <a:solidFill>
                  <a:schemeClr val="bg1"/>
                </a:solidFill>
              </a:rPr>
              <a:t>Walmart</a:t>
            </a:r>
            <a:r>
              <a:rPr lang="en-US" sz="2400" b="1" dirty="0" smtClean="0">
                <a:solidFill>
                  <a:schemeClr val="bg1"/>
                </a:solidFill>
              </a:rPr>
              <a:t>, </a:t>
            </a:r>
            <a:r>
              <a:rPr lang="en-US" sz="2400" b="1" dirty="0" err="1" smtClean="0">
                <a:solidFill>
                  <a:schemeClr val="bg1"/>
                </a:solidFill>
              </a:rPr>
              <a:t>WalGreens</a:t>
            </a:r>
            <a:r>
              <a:rPr lang="en-US" sz="2400" b="1" dirty="0" smtClean="0">
                <a:solidFill>
                  <a:schemeClr val="bg1"/>
                </a:solidFill>
              </a:rPr>
              <a:t>, etc.</a:t>
            </a:r>
          </a:p>
          <a:p>
            <a:r>
              <a:rPr lang="en-US" sz="2400" b="1" dirty="0" smtClean="0">
                <a:solidFill>
                  <a:schemeClr val="bg1"/>
                </a:solidFill>
              </a:rPr>
              <a:t>New customers get </a:t>
            </a:r>
            <a:r>
              <a:rPr lang="en-US" sz="2400" b="1" dirty="0" smtClean="0">
                <a:solidFill>
                  <a:schemeClr val="bg1"/>
                </a:solidFill>
              </a:rPr>
              <a:t>$20 in free products in each of the first five months and 10% of each monthly order in free loyalty dollars redeemable in free products thereafter.</a:t>
            </a:r>
          </a:p>
          <a:p>
            <a:r>
              <a:rPr lang="en-US" sz="2400" b="1" dirty="0" smtClean="0">
                <a:solidFill>
                  <a:schemeClr val="bg1"/>
                </a:solidFill>
              </a:rPr>
              <a:t>Smart economics </a:t>
            </a:r>
            <a:r>
              <a:rPr lang="en-US" sz="2800" b="1" dirty="0" smtClean="0">
                <a:solidFill>
                  <a:schemeClr val="bg1"/>
                </a:solidFill>
              </a:rPr>
              <a:t>– </a:t>
            </a:r>
            <a:r>
              <a:rPr lang="en-US" sz="2600" b="1" dirty="0" smtClean="0">
                <a:solidFill>
                  <a:schemeClr val="bg1"/>
                </a:solidFill>
              </a:rPr>
              <a:t>great value for just being a customer.</a:t>
            </a:r>
          </a:p>
          <a:p>
            <a:r>
              <a:rPr lang="en-US" sz="2400" b="1" dirty="0" smtClean="0">
                <a:solidFill>
                  <a:schemeClr val="bg1"/>
                </a:solidFill>
              </a:rPr>
              <a:t>Manufactures their own products </a:t>
            </a:r>
            <a:r>
              <a:rPr lang="en-US" sz="2400" b="1" dirty="0" smtClean="0">
                <a:solidFill>
                  <a:schemeClr val="bg1"/>
                </a:solidFill>
              </a:rPr>
              <a:t>– complete control.  (Many prices are nearly the same after 25 years!)</a:t>
            </a:r>
            <a:endParaRPr lang="en-US" sz="2800" b="1" dirty="0" smtClean="0">
              <a:solidFill>
                <a:schemeClr val="bg1"/>
              </a:solidFill>
            </a:endParaRPr>
          </a:p>
          <a:p>
            <a:pPr>
              <a:buNone/>
            </a:pPr>
            <a:endParaRPr lang="en-US" sz="2800" dirty="0">
              <a:solidFill>
                <a:schemeClr val="bg1"/>
              </a:solidFill>
            </a:endParaRPr>
          </a:p>
        </p:txBody>
      </p:sp>
      <p:sp>
        <p:nvSpPr>
          <p:cNvPr id="4" name="TextBox 3"/>
          <p:cNvSpPr txBox="1"/>
          <p:nvPr/>
        </p:nvSpPr>
        <p:spPr>
          <a:xfrm>
            <a:off x="304800" y="1371600"/>
            <a:ext cx="8686800" cy="1631216"/>
          </a:xfrm>
          <a:prstGeom prst="rect">
            <a:avLst/>
          </a:prstGeom>
          <a:noFill/>
        </p:spPr>
        <p:txBody>
          <a:bodyPr wrap="square" rtlCol="0">
            <a:spAutoFit/>
          </a:bodyPr>
          <a:lstStyle/>
          <a:p>
            <a:r>
              <a:rPr lang="en-US" sz="2000" b="1" dirty="0" smtClean="0"/>
              <a:t>Forty dollars for a bottle of fruit </a:t>
            </a:r>
            <a:r>
              <a:rPr lang="en-US" sz="2000" b="1" dirty="0" smtClean="0"/>
              <a:t>juice!  Give me a </a:t>
            </a:r>
            <a:r>
              <a:rPr lang="en-US" sz="2000" b="1" dirty="0" smtClean="0"/>
              <a:t>break!  Many charge t</a:t>
            </a:r>
            <a:r>
              <a:rPr lang="en-US" sz="2000" b="1" dirty="0" smtClean="0"/>
              <a:t>wenty </a:t>
            </a:r>
            <a:r>
              <a:rPr lang="en-US" sz="2000" b="1" dirty="0" smtClean="0"/>
              <a:t>nine to fifty dollars a month for a company sponsored </a:t>
            </a:r>
            <a:r>
              <a:rPr lang="en-US" sz="2000" b="1" dirty="0" smtClean="0"/>
              <a:t>website.   </a:t>
            </a:r>
            <a:r>
              <a:rPr lang="en-US" sz="2000" b="1" dirty="0" smtClean="0"/>
              <a:t>A good example is Amway/Quixtar, they do have some good products but they usually cost 2 to 3 times what grocery store products cost</a:t>
            </a:r>
            <a:r>
              <a:rPr lang="en-US" sz="2000" b="1" dirty="0" smtClean="0"/>
              <a:t>.  Other companies are just jobbers and have to build profit into the price of their supplier’s prices.</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 reorder rate</a:t>
            </a:r>
            <a:endParaRPr lang="en-US" b="1" dirty="0"/>
          </a:p>
        </p:txBody>
      </p:sp>
      <p:sp>
        <p:nvSpPr>
          <p:cNvPr id="3" name="Content Placeholder 2"/>
          <p:cNvSpPr>
            <a:spLocks noGrp="1"/>
          </p:cNvSpPr>
          <p:nvPr>
            <p:ph idx="1"/>
          </p:nvPr>
        </p:nvSpPr>
        <p:spPr>
          <a:xfrm>
            <a:off x="304800" y="1371600"/>
            <a:ext cx="8686800" cy="2819400"/>
          </a:xfrm>
        </p:spPr>
        <p:txBody>
          <a:bodyPr>
            <a:normAutofit fontScale="55000" lnSpcReduction="20000"/>
          </a:bodyPr>
          <a:lstStyle/>
          <a:p>
            <a:pPr>
              <a:buNone/>
            </a:pPr>
            <a:r>
              <a:rPr lang="en-US" sz="3600" b="1" dirty="0" smtClean="0">
                <a:solidFill>
                  <a:schemeClr val="tx1"/>
                </a:solidFill>
              </a:rPr>
              <a:t>When we were with Amway we usually had about a 12% reorder</a:t>
            </a:r>
          </a:p>
          <a:p>
            <a:pPr>
              <a:buNone/>
            </a:pPr>
            <a:r>
              <a:rPr lang="en-US" sz="3600" b="1" dirty="0" smtClean="0">
                <a:solidFill>
                  <a:schemeClr val="tx1"/>
                </a:solidFill>
              </a:rPr>
              <a:t>rate (probably still about the same).  Many of the Juice</a:t>
            </a:r>
          </a:p>
          <a:p>
            <a:pPr>
              <a:buNone/>
            </a:pPr>
            <a:r>
              <a:rPr lang="en-US" sz="3600" b="1" dirty="0" smtClean="0">
                <a:solidFill>
                  <a:schemeClr val="tx1"/>
                </a:solidFill>
              </a:rPr>
              <a:t>companies have about a 25% reorder rate.  </a:t>
            </a:r>
          </a:p>
          <a:p>
            <a:pPr>
              <a:buNone/>
            </a:pPr>
            <a:r>
              <a:rPr lang="en-US" sz="3600" b="1" dirty="0" smtClean="0">
                <a:solidFill>
                  <a:schemeClr val="tx1"/>
                </a:solidFill>
              </a:rPr>
              <a:t>Can you really build a residual income with that kind of reorder rate?  </a:t>
            </a:r>
          </a:p>
          <a:p>
            <a:pPr>
              <a:buNone/>
            </a:pPr>
            <a:endParaRPr lang="en-US" sz="3600" b="1" dirty="0" smtClean="0">
              <a:solidFill>
                <a:schemeClr val="tx1"/>
              </a:solidFill>
            </a:endParaRPr>
          </a:p>
          <a:p>
            <a:pPr>
              <a:buNone/>
            </a:pPr>
            <a:r>
              <a:rPr lang="en-US" sz="3600" b="1" dirty="0" smtClean="0">
                <a:solidFill>
                  <a:schemeClr val="tx1"/>
                </a:solidFill>
              </a:rPr>
              <a:t>How many folks do you think are going to pay $35 to $40 for a bottle</a:t>
            </a:r>
          </a:p>
          <a:p>
            <a:pPr>
              <a:buNone/>
            </a:pPr>
            <a:r>
              <a:rPr lang="en-US" sz="3600" b="1" dirty="0" smtClean="0">
                <a:solidFill>
                  <a:schemeClr val="tx1"/>
                </a:solidFill>
              </a:rPr>
              <a:t>of fruit juice when the budget gets tight…or pay close to $150 for a</a:t>
            </a:r>
          </a:p>
          <a:p>
            <a:pPr>
              <a:buNone/>
            </a:pPr>
            <a:r>
              <a:rPr lang="en-US" sz="3600" b="1" dirty="0" smtClean="0">
                <a:solidFill>
                  <a:schemeClr val="tx1"/>
                </a:solidFill>
              </a:rPr>
              <a:t>box of Amway XX Vitamins?  </a:t>
            </a:r>
          </a:p>
        </p:txBody>
      </p:sp>
      <p:sp>
        <p:nvSpPr>
          <p:cNvPr id="4" name="Content Placeholder 2"/>
          <p:cNvSpPr txBox="1">
            <a:spLocks/>
          </p:cNvSpPr>
          <p:nvPr/>
        </p:nvSpPr>
        <p:spPr>
          <a:xfrm>
            <a:off x="228600" y="4267200"/>
            <a:ext cx="8686800" cy="2438400"/>
          </a:xfrm>
          <a:prstGeom prst="rect">
            <a:avLst/>
          </a:prstGeom>
          <a:solidFill>
            <a:srgbClr val="006600"/>
          </a:solidFill>
        </p:spPr>
        <p:txBody>
          <a:bodyPr vert="horz">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800" b="1" i="0" u="none" strike="noStrike" kern="1200" cap="none" spc="0" normalizeH="0" baseline="0" noProof="0" dirty="0" smtClean="0">
                <a:ln>
                  <a:noFill/>
                </a:ln>
                <a:solidFill>
                  <a:schemeClr val="bg1"/>
                </a:solidFill>
                <a:effectLst/>
                <a:uLnTx/>
                <a:uFillTx/>
                <a:latin typeface="+mn-lt"/>
                <a:ea typeface="+mn-ea"/>
                <a:cs typeface="+mn-cs"/>
              </a:rPr>
              <a:t>Documented 95% of the customers who order this month will order</a:t>
            </a:r>
            <a:r>
              <a:rPr kumimoji="0" lang="en-US" sz="2800" b="1" i="0" u="none" strike="noStrike" kern="1200" cap="none" spc="0" normalizeH="0" noProof="0" dirty="0" smtClean="0">
                <a:ln>
                  <a:noFill/>
                </a:ln>
                <a:solidFill>
                  <a:schemeClr val="bg1"/>
                </a:solidFill>
                <a:effectLst/>
                <a:uLnTx/>
                <a:uFillTx/>
                <a:latin typeface="+mn-lt"/>
                <a:ea typeface="+mn-ea"/>
                <a:cs typeface="+mn-cs"/>
              </a:rPr>
              <a:t> again next month. (Even the utility companies would like that reorder rate.)</a:t>
            </a:r>
          </a:p>
          <a:p>
            <a:pPr marL="342900" indent="-342900">
              <a:spcBef>
                <a:spcPct val="20000"/>
              </a:spcBef>
              <a:buClr>
                <a:schemeClr val="accent1"/>
              </a:buClr>
              <a:buSzPct val="70000"/>
              <a:buFont typeface="Wingdings 2"/>
              <a:buChar char=""/>
            </a:pPr>
            <a:r>
              <a:rPr lang="en-US" sz="2800" b="1" dirty="0" smtClean="0">
                <a:solidFill>
                  <a:schemeClr val="bg1"/>
                </a:solidFill>
              </a:rPr>
              <a:t>Consumer </a:t>
            </a:r>
            <a:r>
              <a:rPr lang="en-US" sz="2800" b="1" dirty="0" smtClean="0">
                <a:solidFill>
                  <a:schemeClr val="bg1"/>
                </a:solidFill>
              </a:rPr>
              <a:t>s love our products</a:t>
            </a:r>
            <a:r>
              <a:rPr lang="en-US" sz="2800" b="1" dirty="0" smtClean="0">
                <a:solidFill>
                  <a:schemeClr val="bg1"/>
                </a:solidFill>
              </a:rPr>
              <a:t> </a:t>
            </a:r>
            <a:r>
              <a:rPr lang="en-US" sz="2800" b="1" dirty="0" smtClean="0">
                <a:solidFill>
                  <a:schemeClr val="bg1"/>
                </a:solidFill>
              </a:rPr>
              <a:t>– creates long -term residual income.</a:t>
            </a:r>
            <a:endParaRPr kumimoji="0" lang="en-US" sz="2800" b="1"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800" b="1" i="0" u="none" strike="noStrike" kern="1200" cap="none" spc="0" normalizeH="0" baseline="0" noProof="0" dirty="0" err="1" smtClean="0">
                <a:ln>
                  <a:noFill/>
                </a:ln>
                <a:solidFill>
                  <a:schemeClr val="bg1"/>
                </a:solidFill>
                <a:effectLst/>
                <a:uLnTx/>
                <a:uFillTx/>
                <a:latin typeface="+mn-lt"/>
                <a:ea typeface="+mn-ea"/>
                <a:cs typeface="+mn-cs"/>
              </a:rPr>
              <a:t>Melaleuca</a:t>
            </a:r>
            <a:r>
              <a:rPr kumimoji="0" lang="en-US" sz="2800" b="1" i="0" u="none" strike="noStrike" kern="1200" cap="none" spc="0" normalizeH="0" baseline="0" noProof="0" dirty="0" smtClean="0">
                <a:ln>
                  <a:noFill/>
                </a:ln>
                <a:solidFill>
                  <a:schemeClr val="bg1"/>
                </a:solidFill>
                <a:effectLst/>
                <a:uLnTx/>
                <a:uFillTx/>
                <a:latin typeface="+mn-lt"/>
                <a:ea typeface="+mn-ea"/>
                <a:cs typeface="+mn-cs"/>
              </a:rPr>
              <a:t> is the only company proud to show their Business Report.</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n-US" sz="2800" b="1"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Low personal production requirement</a:t>
            </a:r>
            <a:endParaRPr lang="en-US" b="1" dirty="0"/>
          </a:p>
        </p:txBody>
      </p:sp>
      <p:sp>
        <p:nvSpPr>
          <p:cNvPr id="3" name="Content Placeholder 2"/>
          <p:cNvSpPr>
            <a:spLocks noGrp="1"/>
          </p:cNvSpPr>
          <p:nvPr>
            <p:ph idx="1"/>
          </p:nvPr>
        </p:nvSpPr>
        <p:spPr>
          <a:xfrm>
            <a:off x="304800" y="3962400"/>
            <a:ext cx="8686800" cy="2713038"/>
          </a:xfrm>
          <a:solidFill>
            <a:srgbClr val="006600"/>
          </a:solidFill>
        </p:spPr>
        <p:txBody>
          <a:bodyPr>
            <a:normAutofit fontScale="85000" lnSpcReduction="10000"/>
          </a:bodyPr>
          <a:lstStyle/>
          <a:p>
            <a:pPr lvl="0"/>
            <a:r>
              <a:rPr lang="en-US" b="1" dirty="0" smtClean="0">
                <a:solidFill>
                  <a:schemeClr val="bg1"/>
                </a:solidFill>
              </a:rPr>
              <a:t>Only required to purchase 35 product points (about $50 to $60) monthly and the most you ever have to purchase even as a Corporate Director is 75 points .</a:t>
            </a:r>
            <a:endParaRPr lang="en-US" dirty="0" smtClean="0">
              <a:solidFill>
                <a:schemeClr val="bg1"/>
              </a:solidFill>
            </a:endParaRPr>
          </a:p>
          <a:p>
            <a:r>
              <a:rPr lang="en-US" b="1" dirty="0" smtClean="0">
                <a:solidFill>
                  <a:schemeClr val="bg1"/>
                </a:solidFill>
              </a:rPr>
              <a:t>No new money required – no need for a budget change – simply switch stores</a:t>
            </a:r>
          </a:p>
          <a:p>
            <a:r>
              <a:rPr lang="en-US" b="1" dirty="0" smtClean="0">
                <a:solidFill>
                  <a:schemeClr val="bg1"/>
                </a:solidFill>
              </a:rPr>
              <a:t>Everyone can be a customer.</a:t>
            </a:r>
          </a:p>
          <a:p>
            <a:endParaRPr lang="en-US" dirty="0">
              <a:solidFill>
                <a:schemeClr val="bg1"/>
              </a:solidFill>
            </a:endParaRPr>
          </a:p>
        </p:txBody>
      </p:sp>
      <p:sp>
        <p:nvSpPr>
          <p:cNvPr id="4" name="TextBox 3"/>
          <p:cNvSpPr txBox="1"/>
          <p:nvPr/>
        </p:nvSpPr>
        <p:spPr>
          <a:xfrm>
            <a:off x="457200" y="1371600"/>
            <a:ext cx="8382000" cy="2554545"/>
          </a:xfrm>
          <a:prstGeom prst="rect">
            <a:avLst/>
          </a:prstGeom>
          <a:noFill/>
        </p:spPr>
        <p:txBody>
          <a:bodyPr wrap="square" rtlCol="0">
            <a:spAutoFit/>
          </a:bodyPr>
          <a:lstStyle/>
          <a:p>
            <a:pPr>
              <a:buFont typeface="Wingdings" pitchFamily="2" charset="2"/>
              <a:buChar char="Ø"/>
            </a:pPr>
            <a:r>
              <a:rPr lang="en-US" sz="2000" b="1" dirty="0" smtClean="0"/>
              <a:t>  Can you ask your Mother to spend $160.00 a month for a fruit Juice and  </a:t>
            </a:r>
          </a:p>
          <a:p>
            <a:r>
              <a:rPr lang="en-US" sz="2000" b="1" dirty="0" smtClean="0"/>
              <a:t>     be on auto ship to get it?  She has to order that much. </a:t>
            </a:r>
          </a:p>
          <a:p>
            <a:pPr>
              <a:buFont typeface="Wingdings" pitchFamily="2" charset="2"/>
              <a:buChar char="Ø"/>
            </a:pPr>
            <a:r>
              <a:rPr lang="en-US" sz="2000" b="1" dirty="0" smtClean="0"/>
              <a:t>  Or can you ask a young couple with 2 or more kids to spend that kind of </a:t>
            </a:r>
          </a:p>
          <a:p>
            <a:r>
              <a:rPr lang="en-US" sz="2000" b="1" dirty="0" smtClean="0"/>
              <a:t>     money a month and still have to pay for a website?</a:t>
            </a:r>
          </a:p>
          <a:p>
            <a:pPr>
              <a:buFont typeface="Wingdings" pitchFamily="2" charset="2"/>
              <a:buChar char="Ø"/>
            </a:pPr>
            <a:r>
              <a:rPr lang="en-US" sz="2000" b="1" dirty="0" smtClean="0"/>
              <a:t>  Some of the Juice companies want you to purchase a case for both</a:t>
            </a:r>
          </a:p>
          <a:p>
            <a:r>
              <a:rPr lang="en-US" sz="2000" b="1" dirty="0" smtClean="0"/>
              <a:t>     husband and wife and one to give away for samples and be on auto ship </a:t>
            </a:r>
          </a:p>
          <a:p>
            <a:r>
              <a:rPr lang="en-US" sz="2000" b="1" dirty="0" smtClean="0"/>
              <a:t>     for that also.  </a:t>
            </a:r>
          </a:p>
          <a:p>
            <a:pPr>
              <a:buFont typeface="Wingdings" pitchFamily="2" charset="2"/>
              <a:buChar char="Ø"/>
            </a:pPr>
            <a:r>
              <a:rPr lang="en-US" sz="2000" b="1" dirty="0" smtClean="0"/>
              <a:t>  Auto ship is a sinking ship!</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Low entry fee</a:t>
            </a:r>
            <a:endParaRPr lang="en-US" b="1" dirty="0"/>
          </a:p>
        </p:txBody>
      </p:sp>
      <p:sp>
        <p:nvSpPr>
          <p:cNvPr id="3" name="Content Placeholder 2"/>
          <p:cNvSpPr>
            <a:spLocks noGrp="1"/>
          </p:cNvSpPr>
          <p:nvPr>
            <p:ph idx="1"/>
          </p:nvPr>
        </p:nvSpPr>
        <p:spPr>
          <a:xfrm>
            <a:off x="304800" y="3276600"/>
            <a:ext cx="8686800" cy="3581400"/>
          </a:xfrm>
          <a:solidFill>
            <a:srgbClr val="006600"/>
          </a:solidFill>
        </p:spPr>
        <p:txBody>
          <a:bodyPr>
            <a:normAutofit fontScale="62500" lnSpcReduction="20000"/>
          </a:bodyPr>
          <a:lstStyle/>
          <a:p>
            <a:r>
              <a:rPr lang="en-US" sz="3800" b="1" dirty="0" smtClean="0">
                <a:solidFill>
                  <a:schemeClr val="bg1"/>
                </a:solidFill>
              </a:rPr>
              <a:t>Only $29.00 to start, plus place an order.  </a:t>
            </a:r>
          </a:p>
          <a:p>
            <a:r>
              <a:rPr lang="en-US" sz="3800" b="1" dirty="0" smtClean="0">
                <a:solidFill>
                  <a:schemeClr val="bg1"/>
                </a:solidFill>
              </a:rPr>
              <a:t>For the player:  </a:t>
            </a:r>
            <a:r>
              <a:rPr lang="en-US" b="1" dirty="0" smtClean="0">
                <a:solidFill>
                  <a:schemeClr val="bg1"/>
                </a:solidFill>
              </a:rPr>
              <a:t>a Value Pack (about 40 products from each category for you to use and see how good they are) is only $199; a Career Pack (about 70 products) is only $299.  </a:t>
            </a:r>
          </a:p>
          <a:p>
            <a:r>
              <a:rPr lang="en-US" sz="3800" b="1" dirty="0" smtClean="0">
                <a:solidFill>
                  <a:schemeClr val="bg1"/>
                </a:solidFill>
              </a:rPr>
              <a:t>Become a Director in the first two months </a:t>
            </a:r>
            <a:r>
              <a:rPr lang="en-US" b="1" dirty="0" smtClean="0">
                <a:solidFill>
                  <a:schemeClr val="bg1"/>
                </a:solidFill>
              </a:rPr>
              <a:t>and earn a $200 bonus, which pays for the Value Pack.  A Pacesetter Pack (optional) includes a Value Pack and 10 of the $29 membership kits for only $550 (same price as 16 years ago, and you get the $550 back by enrolling ten customers with the help of your support team.  You then have all of your money back and be in profit.)  Plus the Value Pack and your membership kit is tax deductable!</a:t>
            </a:r>
            <a:endParaRPr lang="en-US" dirty="0" smtClean="0">
              <a:solidFill>
                <a:schemeClr val="bg1"/>
              </a:solidFill>
            </a:endParaRPr>
          </a:p>
          <a:p>
            <a:r>
              <a:rPr lang="en-US" sz="3800" b="1" dirty="0" smtClean="0">
                <a:solidFill>
                  <a:schemeClr val="bg1"/>
                </a:solidFill>
              </a:rPr>
              <a:t>Enroller is not paid bonus on fee</a:t>
            </a:r>
          </a:p>
          <a:p>
            <a:r>
              <a:rPr lang="en-US" sz="3800" b="1" dirty="0" smtClean="0">
                <a:solidFill>
                  <a:schemeClr val="bg1"/>
                </a:solidFill>
              </a:rPr>
              <a:t>Come in the “right way”  - not buying inventory!</a:t>
            </a:r>
          </a:p>
          <a:p>
            <a:endParaRPr lang="en-US" dirty="0">
              <a:solidFill>
                <a:schemeClr val="bg1"/>
              </a:solidFill>
            </a:endParaRPr>
          </a:p>
        </p:txBody>
      </p:sp>
      <p:sp>
        <p:nvSpPr>
          <p:cNvPr id="4" name="TextBox 3"/>
          <p:cNvSpPr txBox="1"/>
          <p:nvPr/>
        </p:nvSpPr>
        <p:spPr>
          <a:xfrm>
            <a:off x="457200" y="1295400"/>
            <a:ext cx="8382000" cy="1938992"/>
          </a:xfrm>
          <a:prstGeom prst="rect">
            <a:avLst/>
          </a:prstGeom>
          <a:noFill/>
        </p:spPr>
        <p:txBody>
          <a:bodyPr wrap="square" rtlCol="0">
            <a:spAutoFit/>
          </a:bodyPr>
          <a:lstStyle/>
          <a:p>
            <a:pPr>
              <a:buFont typeface="Wingdings" pitchFamily="2" charset="2"/>
              <a:buChar char="§"/>
            </a:pPr>
            <a:r>
              <a:rPr lang="en-US" sz="2000" b="1" dirty="0" smtClean="0"/>
              <a:t>  Many companies want you to come in “right” for $1,500, $2,500, even</a:t>
            </a:r>
          </a:p>
          <a:p>
            <a:r>
              <a:rPr lang="en-US" sz="2000" b="1" dirty="0" smtClean="0"/>
              <a:t>    $5,000 to start if you are a hitter.  </a:t>
            </a:r>
          </a:p>
          <a:p>
            <a:pPr>
              <a:buFont typeface="Wingdings" pitchFamily="2" charset="2"/>
              <a:buChar char="§"/>
            </a:pPr>
            <a:r>
              <a:rPr lang="en-US" sz="2000" b="1" dirty="0" smtClean="0"/>
              <a:t>  </a:t>
            </a:r>
            <a:r>
              <a:rPr lang="en-US" sz="2000" b="1" dirty="0" err="1" smtClean="0"/>
              <a:t>Rexall</a:t>
            </a:r>
            <a:r>
              <a:rPr lang="en-US" sz="2000" b="1" dirty="0" smtClean="0"/>
              <a:t> which is no longer in business got folks to start for $5,000.  Even</a:t>
            </a:r>
          </a:p>
          <a:p>
            <a:r>
              <a:rPr lang="en-US" sz="2000" b="1" dirty="0" smtClean="0"/>
              <a:t>    Mary Kay and Beauty Control want you to spend that much to start.  </a:t>
            </a:r>
          </a:p>
          <a:p>
            <a:pPr>
              <a:buFont typeface="Wingdings" pitchFamily="2" charset="2"/>
              <a:buChar char="§"/>
            </a:pPr>
            <a:r>
              <a:rPr lang="en-US" sz="2000" b="1" dirty="0" smtClean="0"/>
              <a:t>  Some will let you start for $30.00 to $50.00 but tell you if you really want</a:t>
            </a:r>
          </a:p>
          <a:p>
            <a:r>
              <a:rPr lang="en-US" sz="2000" b="1" dirty="0" smtClean="0"/>
              <a:t>    to “play”, you will need to find a way to get the big packages.</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Low attrition</a:t>
            </a:r>
            <a:endParaRPr lang="en-US" b="1" dirty="0"/>
          </a:p>
        </p:txBody>
      </p:sp>
      <p:sp>
        <p:nvSpPr>
          <p:cNvPr id="3" name="Content Placeholder 2"/>
          <p:cNvSpPr>
            <a:spLocks noGrp="1"/>
          </p:cNvSpPr>
          <p:nvPr>
            <p:ph idx="1"/>
          </p:nvPr>
        </p:nvSpPr>
        <p:spPr>
          <a:xfrm>
            <a:off x="304800" y="3733800"/>
            <a:ext cx="8686800" cy="2865438"/>
          </a:xfrm>
          <a:solidFill>
            <a:srgbClr val="006600"/>
          </a:solidFill>
        </p:spPr>
        <p:txBody>
          <a:bodyPr>
            <a:normAutofit fontScale="92500" lnSpcReduction="10000"/>
          </a:bodyPr>
          <a:lstStyle/>
          <a:p>
            <a:r>
              <a:rPr lang="en-US" b="1" dirty="0" smtClean="0">
                <a:solidFill>
                  <a:schemeClr val="bg1"/>
                </a:solidFill>
              </a:rPr>
              <a:t>Company </a:t>
            </a:r>
            <a:r>
              <a:rPr lang="en-US" b="1" dirty="0" smtClean="0">
                <a:solidFill>
                  <a:schemeClr val="bg1"/>
                </a:solidFill>
              </a:rPr>
              <a:t>has a documented monthly reorder rate of 95%!  People will use our products even if they don’t do the business.</a:t>
            </a:r>
            <a:endParaRPr lang="en-US" dirty="0" smtClean="0">
              <a:solidFill>
                <a:schemeClr val="bg1"/>
              </a:solidFill>
            </a:endParaRPr>
          </a:p>
          <a:p>
            <a:r>
              <a:rPr lang="en-US" b="1" dirty="0" smtClean="0">
                <a:solidFill>
                  <a:schemeClr val="bg1"/>
                </a:solidFill>
              </a:rPr>
              <a:t>This </a:t>
            </a:r>
            <a:r>
              <a:rPr lang="en-US" b="1" dirty="0" smtClean="0">
                <a:solidFill>
                  <a:schemeClr val="bg1"/>
                </a:solidFill>
              </a:rPr>
              <a:t>legitimate business </a:t>
            </a:r>
            <a:r>
              <a:rPr lang="en-US" b="1" dirty="0" smtClean="0">
                <a:solidFill>
                  <a:schemeClr val="bg1"/>
                </a:solidFill>
              </a:rPr>
              <a:t>is not a sign-up game.</a:t>
            </a:r>
          </a:p>
          <a:p>
            <a:r>
              <a:rPr lang="en-US" b="1" dirty="0" smtClean="0">
                <a:solidFill>
                  <a:schemeClr val="bg1"/>
                </a:solidFill>
              </a:rPr>
              <a:t>60% are just brand loyal customers; equals a stable, residual income</a:t>
            </a:r>
          </a:p>
        </p:txBody>
      </p:sp>
      <p:sp>
        <p:nvSpPr>
          <p:cNvPr id="4" name="TextBox 3"/>
          <p:cNvSpPr txBox="1"/>
          <p:nvPr/>
        </p:nvSpPr>
        <p:spPr>
          <a:xfrm>
            <a:off x="457200" y="1600200"/>
            <a:ext cx="8458200" cy="2246769"/>
          </a:xfrm>
          <a:prstGeom prst="rect">
            <a:avLst/>
          </a:prstGeom>
          <a:noFill/>
        </p:spPr>
        <p:txBody>
          <a:bodyPr wrap="square" rtlCol="0">
            <a:spAutoFit/>
          </a:bodyPr>
          <a:lstStyle/>
          <a:p>
            <a:r>
              <a:rPr lang="en-US" sz="2000" b="1" dirty="0" smtClean="0"/>
              <a:t>Most are like a VP of one of the juice deals told one of the good folks in North </a:t>
            </a:r>
            <a:r>
              <a:rPr lang="en-US" sz="2000" b="1" dirty="0" smtClean="0"/>
              <a:t>Carolina</a:t>
            </a:r>
            <a:r>
              <a:rPr lang="en-US" sz="2000" b="1" dirty="0" smtClean="0"/>
              <a:t> </a:t>
            </a:r>
            <a:r>
              <a:rPr lang="en-US" sz="2000" b="1" dirty="0" smtClean="0"/>
              <a:t>who he was on a 3-way call with,</a:t>
            </a:r>
            <a:r>
              <a:rPr lang="en-US" sz="2000" b="1" dirty="0" smtClean="0"/>
              <a:t> </a:t>
            </a:r>
            <a:r>
              <a:rPr lang="en-US" sz="2000" b="1" dirty="0" smtClean="0"/>
              <a:t>“you just have to put them in faster than they go out”.  </a:t>
            </a:r>
          </a:p>
          <a:p>
            <a:endParaRPr lang="en-US" sz="2000" b="1" dirty="0" smtClean="0"/>
          </a:p>
          <a:p>
            <a:r>
              <a:rPr lang="en-US" sz="2000" b="1" dirty="0" smtClean="0"/>
              <a:t>That is exactly how it was when we were in Amway after the first couple of years.</a:t>
            </a:r>
          </a:p>
          <a:p>
            <a:endParaRPr lang="en-US" sz="2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Timing</a:t>
            </a:r>
            <a:endParaRPr lang="en-US" b="1" dirty="0"/>
          </a:p>
        </p:txBody>
      </p:sp>
      <p:sp>
        <p:nvSpPr>
          <p:cNvPr id="3" name="Content Placeholder 2"/>
          <p:cNvSpPr>
            <a:spLocks noGrp="1"/>
          </p:cNvSpPr>
          <p:nvPr>
            <p:ph idx="1"/>
          </p:nvPr>
        </p:nvSpPr>
        <p:spPr>
          <a:xfrm>
            <a:off x="228600" y="3352800"/>
            <a:ext cx="8686800" cy="3276600"/>
          </a:xfrm>
          <a:solidFill>
            <a:srgbClr val="006600"/>
          </a:solidFill>
        </p:spPr>
        <p:txBody>
          <a:bodyPr>
            <a:noAutofit/>
          </a:bodyPr>
          <a:lstStyle/>
          <a:p>
            <a:r>
              <a:rPr lang="en-US" sz="2400" b="1" dirty="0" err="1" smtClean="0">
                <a:solidFill>
                  <a:schemeClr val="bg1"/>
                </a:solidFill>
              </a:rPr>
              <a:t>Melaleuca</a:t>
            </a:r>
            <a:r>
              <a:rPr lang="en-US" sz="2400" b="1" dirty="0" smtClean="0">
                <a:solidFill>
                  <a:schemeClr val="bg1"/>
                </a:solidFill>
              </a:rPr>
              <a:t> is in their 25</a:t>
            </a:r>
            <a:r>
              <a:rPr lang="en-US" sz="2400" b="1" baseline="30000" dirty="0" smtClean="0">
                <a:solidFill>
                  <a:schemeClr val="bg1"/>
                </a:solidFill>
              </a:rPr>
              <a:t>th</a:t>
            </a:r>
            <a:r>
              <a:rPr lang="en-US" sz="2400" b="1" dirty="0" smtClean="0">
                <a:solidFill>
                  <a:schemeClr val="bg1"/>
                </a:solidFill>
              </a:rPr>
              <a:t> year and </a:t>
            </a:r>
            <a:r>
              <a:rPr lang="en-US" sz="2400" b="1" dirty="0" smtClean="0">
                <a:solidFill>
                  <a:schemeClr val="bg1"/>
                </a:solidFill>
              </a:rPr>
              <a:t>well over </a:t>
            </a:r>
            <a:r>
              <a:rPr lang="en-US" sz="2400" b="1" dirty="0" smtClean="0">
                <a:solidFill>
                  <a:schemeClr val="bg1"/>
                </a:solidFill>
              </a:rPr>
              <a:t>90% of the people in North America </a:t>
            </a:r>
            <a:r>
              <a:rPr lang="en-US" sz="2400" b="1" dirty="0" smtClean="0">
                <a:solidFill>
                  <a:schemeClr val="bg1"/>
                </a:solidFill>
              </a:rPr>
              <a:t>still have </a:t>
            </a:r>
            <a:r>
              <a:rPr lang="en-US" sz="2400" b="1" dirty="0" smtClean="0">
                <a:solidFill>
                  <a:schemeClr val="bg1"/>
                </a:solidFill>
              </a:rPr>
              <a:t>never heard of it. </a:t>
            </a:r>
          </a:p>
          <a:p>
            <a:r>
              <a:rPr lang="en-US" sz="2400" b="1" dirty="0" smtClean="0">
                <a:solidFill>
                  <a:schemeClr val="bg1"/>
                </a:solidFill>
              </a:rPr>
              <a:t>No bad news about </a:t>
            </a:r>
            <a:r>
              <a:rPr lang="en-US" sz="2400" b="1" dirty="0" err="1" smtClean="0">
                <a:solidFill>
                  <a:schemeClr val="bg1"/>
                </a:solidFill>
              </a:rPr>
              <a:t>Melaleuca</a:t>
            </a:r>
            <a:r>
              <a:rPr lang="en-US" sz="2400" b="1" dirty="0" smtClean="0">
                <a:solidFill>
                  <a:schemeClr val="bg1"/>
                </a:solidFill>
              </a:rPr>
              <a:t>; no one is getting hurt.  Bad news travels faster than good news.</a:t>
            </a:r>
          </a:p>
          <a:p>
            <a:r>
              <a:rPr lang="en-US" sz="2400" b="1" dirty="0" smtClean="0">
                <a:solidFill>
                  <a:schemeClr val="bg1"/>
                </a:solidFill>
              </a:rPr>
              <a:t>Not in a hurry, not looking for shortcuts – a business built brick-by-brick, with better compensation than ever before.</a:t>
            </a:r>
          </a:p>
          <a:p>
            <a:r>
              <a:rPr lang="en-US" sz="2400" b="1" dirty="0" smtClean="0">
                <a:solidFill>
                  <a:schemeClr val="bg1"/>
                </a:solidFill>
              </a:rPr>
              <a:t>Sitting squarely in the driver’s seat of supply and demand</a:t>
            </a:r>
            <a:r>
              <a:rPr lang="en-US" sz="2400" b="1" dirty="0" smtClean="0">
                <a:solidFill>
                  <a:schemeClr val="bg1"/>
                </a:solidFill>
              </a:rPr>
              <a:t>.</a:t>
            </a:r>
          </a:p>
          <a:p>
            <a:r>
              <a:rPr lang="en-US" sz="2400" b="1" dirty="0" smtClean="0">
                <a:solidFill>
                  <a:schemeClr val="bg1"/>
                </a:solidFill>
              </a:rPr>
              <a:t>New person can build international business from their start.</a:t>
            </a:r>
          </a:p>
          <a:p>
            <a:endParaRPr lang="en-US" sz="2400" b="1" dirty="0" smtClean="0">
              <a:solidFill>
                <a:schemeClr val="bg1"/>
              </a:solidFill>
            </a:endParaRPr>
          </a:p>
          <a:p>
            <a:endParaRPr lang="en-US" sz="2400" b="1" dirty="0" smtClean="0">
              <a:solidFill>
                <a:schemeClr val="bg1"/>
              </a:solidFill>
            </a:endParaRPr>
          </a:p>
          <a:p>
            <a:endParaRPr lang="en-US" sz="2400" b="1" dirty="0" smtClean="0">
              <a:solidFill>
                <a:schemeClr val="bg1"/>
              </a:solidFill>
            </a:endParaRPr>
          </a:p>
          <a:p>
            <a:endParaRPr lang="en-US" sz="2400" b="1" dirty="0" smtClean="0">
              <a:solidFill>
                <a:schemeClr val="bg1"/>
              </a:solidFill>
            </a:endParaRPr>
          </a:p>
        </p:txBody>
      </p:sp>
      <p:sp>
        <p:nvSpPr>
          <p:cNvPr id="5" name="TextBox 4"/>
          <p:cNvSpPr txBox="1"/>
          <p:nvPr/>
        </p:nvSpPr>
        <p:spPr>
          <a:xfrm>
            <a:off x="381000" y="1295400"/>
            <a:ext cx="8077200" cy="1631216"/>
          </a:xfrm>
          <a:prstGeom prst="rect">
            <a:avLst/>
          </a:prstGeom>
          <a:noFill/>
        </p:spPr>
        <p:txBody>
          <a:bodyPr wrap="square" rtlCol="0">
            <a:spAutoFit/>
          </a:bodyPr>
          <a:lstStyle/>
          <a:p>
            <a:r>
              <a:rPr lang="en-US" sz="2000" b="1" dirty="0" smtClean="0"/>
              <a:t>After a MLM deal has gone through an area, folks will not even listen anymore.  A good example is Amway.  For years, even since the 70’s, they have not been able to mention the name Amway when approaching potential prospects.  The same thing has started happening to the Juice companies, ACN, Pre-Paid Legal, YTB Travel and other MLM companies.</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 breakaways</a:t>
            </a:r>
            <a:endParaRPr lang="en-US" b="1" dirty="0"/>
          </a:p>
        </p:txBody>
      </p:sp>
      <p:sp>
        <p:nvSpPr>
          <p:cNvPr id="3" name="Content Placeholder 2"/>
          <p:cNvSpPr>
            <a:spLocks noGrp="1"/>
          </p:cNvSpPr>
          <p:nvPr>
            <p:ph idx="1"/>
          </p:nvPr>
        </p:nvSpPr>
        <p:spPr>
          <a:xfrm>
            <a:off x="228600" y="4876800"/>
            <a:ext cx="8839200" cy="1905000"/>
          </a:xfrm>
          <a:solidFill>
            <a:srgbClr val="006600"/>
          </a:solidFill>
        </p:spPr>
        <p:txBody>
          <a:bodyPr>
            <a:noAutofit/>
          </a:bodyPr>
          <a:lstStyle/>
          <a:p>
            <a:r>
              <a:rPr lang="en-US" sz="2200" b="1" dirty="0" smtClean="0">
                <a:solidFill>
                  <a:schemeClr val="bg1"/>
                </a:solidFill>
              </a:rPr>
              <a:t>Never penalized for bringing in someone better than you.</a:t>
            </a:r>
          </a:p>
          <a:p>
            <a:r>
              <a:rPr lang="en-US" sz="2200" b="1" dirty="0" smtClean="0">
                <a:solidFill>
                  <a:schemeClr val="bg1"/>
                </a:solidFill>
              </a:rPr>
              <a:t>Your business can never be taken from you!  You may have to do a little more to collect all of the bonuses, but you never lose it like in the Breakaways. </a:t>
            </a:r>
            <a:r>
              <a:rPr lang="en-US" sz="2200" b="1" dirty="0" smtClean="0">
                <a:solidFill>
                  <a:schemeClr val="bg1"/>
                </a:solidFill>
              </a:rPr>
              <a:t> </a:t>
            </a:r>
            <a:r>
              <a:rPr lang="en-US" sz="2200" b="1" dirty="0" err="1" smtClean="0">
                <a:solidFill>
                  <a:schemeClr val="bg1"/>
                </a:solidFill>
              </a:rPr>
              <a:t>Binariies</a:t>
            </a:r>
            <a:r>
              <a:rPr lang="en-US" sz="2200" b="1" dirty="0" smtClean="0">
                <a:solidFill>
                  <a:schemeClr val="bg1"/>
                </a:solidFill>
              </a:rPr>
              <a:t> really are the new Breakaways!</a:t>
            </a:r>
            <a:endParaRPr lang="en-US" sz="2200" b="1" dirty="0" smtClean="0">
              <a:solidFill>
                <a:schemeClr val="bg1"/>
              </a:solidFill>
            </a:endParaRPr>
          </a:p>
          <a:p>
            <a:r>
              <a:rPr lang="en-US" sz="2200" b="1" dirty="0" smtClean="0">
                <a:solidFill>
                  <a:schemeClr val="bg1"/>
                </a:solidFill>
              </a:rPr>
              <a:t>You get paid for all customers brought in, unlike the </a:t>
            </a:r>
            <a:r>
              <a:rPr lang="en-US" sz="2200" b="1" dirty="0" smtClean="0">
                <a:solidFill>
                  <a:schemeClr val="bg1"/>
                </a:solidFill>
              </a:rPr>
              <a:t>Binaries.</a:t>
            </a:r>
            <a:endParaRPr lang="en-US" sz="2200" b="1" dirty="0" smtClean="0">
              <a:solidFill>
                <a:schemeClr val="bg1"/>
              </a:solidFill>
            </a:endParaRPr>
          </a:p>
        </p:txBody>
      </p:sp>
      <p:sp>
        <p:nvSpPr>
          <p:cNvPr id="4" name="TextBox 3"/>
          <p:cNvSpPr txBox="1"/>
          <p:nvPr/>
        </p:nvSpPr>
        <p:spPr>
          <a:xfrm>
            <a:off x="304800" y="1198126"/>
            <a:ext cx="8686800" cy="3754874"/>
          </a:xfrm>
          <a:prstGeom prst="rect">
            <a:avLst/>
          </a:prstGeom>
          <a:noFill/>
        </p:spPr>
        <p:txBody>
          <a:bodyPr wrap="square" rtlCol="0">
            <a:spAutoFit/>
          </a:bodyPr>
          <a:lstStyle/>
          <a:p>
            <a:r>
              <a:rPr lang="en-US" b="1" dirty="0" smtClean="0"/>
              <a:t>Think of the 80/20 Rule.  In the </a:t>
            </a:r>
            <a:r>
              <a:rPr lang="en-US" sz="2000" b="1" u="sng" dirty="0" smtClean="0"/>
              <a:t>Breakaway</a:t>
            </a:r>
            <a:r>
              <a:rPr lang="en-US" b="1" dirty="0" smtClean="0"/>
              <a:t> Plans, when you find a player and they build quicker than you </a:t>
            </a:r>
            <a:r>
              <a:rPr lang="en-US" sz="1600" b="1" dirty="0" smtClean="0"/>
              <a:t>(which is what you are looking for), </a:t>
            </a:r>
            <a:r>
              <a:rPr lang="en-US" b="1" dirty="0" smtClean="0"/>
              <a:t>and they pass you, they break away from you.  If you cannot replace their volume, you lose most of the commissions you were earning.  </a:t>
            </a:r>
          </a:p>
          <a:p>
            <a:r>
              <a:rPr lang="en-US" sz="2000" b="1" u="sng" dirty="0" smtClean="0"/>
              <a:t>Binary</a:t>
            </a:r>
            <a:r>
              <a:rPr lang="en-US" sz="2000" b="1" dirty="0" smtClean="0"/>
              <a:t> Plans are the new Breakaways.  </a:t>
            </a:r>
            <a:r>
              <a:rPr lang="en-US" b="1" dirty="0" smtClean="0"/>
              <a:t>For example:  they tell you that you only have to have two legs, so you bring in a player and put them in one of the legs and your Mom in the other.  After a month or so the player has 200 customers and your Mom has 10.  How many do you get paid on?  Just 20!  Why? A </a:t>
            </a:r>
            <a:r>
              <a:rPr lang="en-US" b="1" u="sng" dirty="0" smtClean="0"/>
              <a:t>binary</a:t>
            </a:r>
            <a:r>
              <a:rPr lang="en-US" b="1" dirty="0" smtClean="0"/>
              <a:t> goes against all of the rules of a successful business.  You only get paid on your weakest leg and the same number of customers from the strong leg.  You get paid on your Mom’s 10 and only 10 of your player.  So what does that do?  It encourages you to work with your Mom to try to </a:t>
            </a:r>
            <a:r>
              <a:rPr lang="en-US" b="1" smtClean="0"/>
              <a:t>chase or equal </a:t>
            </a:r>
            <a:r>
              <a:rPr lang="en-US" b="1" dirty="0" smtClean="0"/>
              <a:t>the volume of your player, instead of working with the player to build a large business.  Who loses?  Everybody but that company!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 RISK</a:t>
            </a:r>
            <a:endParaRPr lang="en-US" b="1" dirty="0"/>
          </a:p>
        </p:txBody>
      </p:sp>
      <p:sp>
        <p:nvSpPr>
          <p:cNvPr id="3" name="Content Placeholder 2"/>
          <p:cNvSpPr>
            <a:spLocks noGrp="1"/>
          </p:cNvSpPr>
          <p:nvPr>
            <p:ph idx="1"/>
          </p:nvPr>
        </p:nvSpPr>
        <p:spPr>
          <a:xfrm>
            <a:off x="304800" y="3429000"/>
            <a:ext cx="8686800" cy="3170238"/>
          </a:xfrm>
          <a:solidFill>
            <a:srgbClr val="006600"/>
          </a:solidFill>
        </p:spPr>
        <p:txBody>
          <a:bodyPr>
            <a:normAutofit fontScale="77500" lnSpcReduction="20000"/>
          </a:bodyPr>
          <a:lstStyle/>
          <a:p>
            <a:r>
              <a:rPr lang="en-US" b="1" dirty="0" smtClean="0">
                <a:solidFill>
                  <a:schemeClr val="bg1"/>
                </a:solidFill>
              </a:rPr>
              <a:t>Remember your Mom can do </a:t>
            </a:r>
            <a:r>
              <a:rPr lang="en-US" b="1" dirty="0" err="1" smtClean="0">
                <a:solidFill>
                  <a:schemeClr val="bg1"/>
                </a:solidFill>
              </a:rPr>
              <a:t>Melaleuca</a:t>
            </a:r>
            <a:r>
              <a:rPr lang="en-US" b="1" dirty="0" smtClean="0">
                <a:solidFill>
                  <a:schemeClr val="bg1"/>
                </a:solidFill>
              </a:rPr>
              <a:t> because all she has to do is use the products and refer customers.  She does not have to sell anything, stock or inventory anything .</a:t>
            </a:r>
            <a:endParaRPr lang="en-US" dirty="0" smtClean="0">
              <a:solidFill>
                <a:schemeClr val="bg1"/>
              </a:solidFill>
            </a:endParaRPr>
          </a:p>
          <a:p>
            <a:r>
              <a:rPr lang="en-US" b="1" dirty="0" smtClean="0">
                <a:solidFill>
                  <a:schemeClr val="bg1"/>
                </a:solidFill>
              </a:rPr>
              <a:t>In </a:t>
            </a:r>
            <a:r>
              <a:rPr lang="en-US" b="1" dirty="0" err="1" smtClean="0">
                <a:solidFill>
                  <a:schemeClr val="bg1"/>
                </a:solidFill>
              </a:rPr>
              <a:t>Melaleuca</a:t>
            </a:r>
            <a:r>
              <a:rPr lang="en-US" b="1" dirty="0" smtClean="0">
                <a:solidFill>
                  <a:schemeClr val="bg1"/>
                </a:solidFill>
              </a:rPr>
              <a:t>, everything is fully refundable.  All products are 100% satisfaction guaranteed for 60 days.  Even the $29 for the Membership Kit is refundable for the first 120 days. </a:t>
            </a:r>
          </a:p>
          <a:p>
            <a:r>
              <a:rPr lang="en-US" b="1" dirty="0" smtClean="0">
                <a:solidFill>
                  <a:schemeClr val="bg1"/>
                </a:solidFill>
              </a:rPr>
              <a:t>No one can get hurt.</a:t>
            </a:r>
          </a:p>
          <a:p>
            <a:r>
              <a:rPr lang="en-US" b="1" dirty="0" smtClean="0">
                <a:solidFill>
                  <a:schemeClr val="bg1"/>
                </a:solidFill>
              </a:rPr>
              <a:t>A business the 80%’ers can do.  </a:t>
            </a:r>
          </a:p>
          <a:p>
            <a:r>
              <a:rPr lang="en-US" b="1" dirty="0" smtClean="0">
                <a:solidFill>
                  <a:schemeClr val="bg1"/>
                </a:solidFill>
              </a:rPr>
              <a:t>There is NO RISK whatsoever!</a:t>
            </a:r>
            <a:endParaRPr lang="en-US" b="1" dirty="0">
              <a:solidFill>
                <a:schemeClr val="bg1"/>
              </a:solidFill>
            </a:endParaRPr>
          </a:p>
        </p:txBody>
      </p:sp>
      <p:sp>
        <p:nvSpPr>
          <p:cNvPr id="4" name="TextBox 3"/>
          <p:cNvSpPr txBox="1"/>
          <p:nvPr/>
        </p:nvSpPr>
        <p:spPr>
          <a:xfrm>
            <a:off x="533400" y="1447801"/>
            <a:ext cx="8382000" cy="1938992"/>
          </a:xfrm>
          <a:prstGeom prst="rect">
            <a:avLst/>
          </a:prstGeom>
          <a:noFill/>
        </p:spPr>
        <p:txBody>
          <a:bodyPr wrap="square" rtlCol="0">
            <a:spAutoFit/>
          </a:bodyPr>
          <a:lstStyle/>
          <a:p>
            <a:r>
              <a:rPr lang="en-US" sz="2000" b="1" dirty="0" smtClean="0"/>
              <a:t>Some reports say that 98% of the people who start in MLM deals do not make a penny.  In fact they lose money.  </a:t>
            </a:r>
          </a:p>
          <a:p>
            <a:endParaRPr lang="en-US" sz="2000" b="1" dirty="0" smtClean="0"/>
          </a:p>
          <a:p>
            <a:r>
              <a:rPr lang="en-US" sz="2000" b="1" dirty="0" smtClean="0"/>
              <a:t>Do you want to put your mom or your church friends at that kind of risk?  It’s not just about the money they lose.  It’s also about the time that they cannot get back, and their reputation.</a:t>
            </a:r>
            <a:endParaRPr lang="en-US" sz="2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354753"/>
            <a:ext cx="4038600" cy="4893647"/>
          </a:xfrm>
          <a:prstGeom prst="rect">
            <a:avLst/>
          </a:prstGeom>
          <a:solidFill>
            <a:srgbClr val="006600"/>
          </a:solidFill>
        </p:spPr>
        <p:txBody>
          <a:bodyPr wrap="square">
            <a:spAutoFit/>
          </a:bodyPr>
          <a:lstStyle/>
          <a:p>
            <a:r>
              <a:rPr lang="en-US" sz="2400" b="1" i="1" dirty="0" smtClean="0">
                <a:solidFill>
                  <a:srgbClr val="FFFFCC"/>
                </a:solidFill>
              </a:rPr>
              <a:t>Company Track Record</a:t>
            </a:r>
          </a:p>
          <a:p>
            <a:r>
              <a:rPr lang="en-US" sz="2400" b="1" i="1" dirty="0" smtClean="0">
                <a:solidFill>
                  <a:srgbClr val="FFFFCC"/>
                </a:solidFill>
              </a:rPr>
              <a:t>Financially Sound</a:t>
            </a:r>
          </a:p>
          <a:p>
            <a:r>
              <a:rPr lang="en-US" sz="2400" b="1" i="1" dirty="0" smtClean="0">
                <a:solidFill>
                  <a:srgbClr val="FFFFCC"/>
                </a:solidFill>
              </a:rPr>
              <a:t>Strong Management</a:t>
            </a:r>
          </a:p>
          <a:p>
            <a:r>
              <a:rPr lang="en-US" sz="2400" b="1" i="1" dirty="0" smtClean="0">
                <a:solidFill>
                  <a:srgbClr val="FFFFCC"/>
                </a:solidFill>
              </a:rPr>
              <a:t>Unique Consumable Products</a:t>
            </a:r>
          </a:p>
          <a:p>
            <a:r>
              <a:rPr lang="en-US" sz="2400" b="1" i="1" dirty="0" smtClean="0">
                <a:solidFill>
                  <a:srgbClr val="FFFFCC"/>
                </a:solidFill>
              </a:rPr>
              <a:t>Competitively Priced</a:t>
            </a:r>
          </a:p>
          <a:p>
            <a:r>
              <a:rPr lang="en-US" sz="2400" b="1" i="1" dirty="0" smtClean="0">
                <a:solidFill>
                  <a:srgbClr val="FFFFCC"/>
                </a:solidFill>
              </a:rPr>
              <a:t>High Reorder Rate</a:t>
            </a:r>
          </a:p>
          <a:p>
            <a:r>
              <a:rPr lang="en-US" sz="2400" b="1" i="1" dirty="0" smtClean="0">
                <a:solidFill>
                  <a:srgbClr val="FFFFCC"/>
                </a:solidFill>
              </a:rPr>
              <a:t>Low Personal Production   	Requirement</a:t>
            </a:r>
          </a:p>
          <a:p>
            <a:r>
              <a:rPr lang="en-US" sz="2400" b="1" i="1" dirty="0" smtClean="0">
                <a:solidFill>
                  <a:srgbClr val="FFFFCC"/>
                </a:solidFill>
              </a:rPr>
              <a:t>Low Entry Fee</a:t>
            </a:r>
          </a:p>
          <a:p>
            <a:r>
              <a:rPr lang="en-US" sz="2400" b="1" i="1" dirty="0" smtClean="0">
                <a:solidFill>
                  <a:srgbClr val="FFFFCC"/>
                </a:solidFill>
              </a:rPr>
              <a:t>Low Attrition</a:t>
            </a:r>
          </a:p>
          <a:p>
            <a:r>
              <a:rPr lang="en-US" sz="2400" b="1" i="1" dirty="0" smtClean="0">
                <a:solidFill>
                  <a:srgbClr val="FFFFCC"/>
                </a:solidFill>
              </a:rPr>
              <a:t>Timing</a:t>
            </a:r>
          </a:p>
          <a:p>
            <a:r>
              <a:rPr lang="en-US" sz="2400" b="1" i="1" dirty="0" smtClean="0">
                <a:solidFill>
                  <a:srgbClr val="FFFFCC"/>
                </a:solidFill>
              </a:rPr>
              <a:t>No Breakaways</a:t>
            </a:r>
          </a:p>
          <a:p>
            <a:r>
              <a:rPr lang="en-US" sz="2400" b="1" i="1" dirty="0" smtClean="0">
                <a:solidFill>
                  <a:srgbClr val="FFFFCC"/>
                </a:solidFill>
              </a:rPr>
              <a:t>No Risk</a:t>
            </a:r>
            <a:endParaRPr lang="en-US" sz="2400" b="1" i="1" dirty="0">
              <a:solidFill>
                <a:srgbClr val="FFFFCC"/>
              </a:solidFill>
            </a:endParaRPr>
          </a:p>
        </p:txBody>
      </p:sp>
      <p:sp>
        <p:nvSpPr>
          <p:cNvPr id="2" name="Title 1"/>
          <p:cNvSpPr>
            <a:spLocks noGrp="1"/>
          </p:cNvSpPr>
          <p:nvPr>
            <p:ph type="title"/>
          </p:nvPr>
        </p:nvSpPr>
        <p:spPr/>
        <p:txBody>
          <a:bodyPr/>
          <a:lstStyle/>
          <a:p>
            <a:r>
              <a:rPr lang="en-US" b="1" i="1" dirty="0" smtClean="0"/>
              <a:t>Question?</a:t>
            </a:r>
            <a:endParaRPr lang="en-US" b="1" i="1" dirty="0"/>
          </a:p>
        </p:txBody>
      </p:sp>
      <p:sp>
        <p:nvSpPr>
          <p:cNvPr id="3" name="Content Placeholder 2"/>
          <p:cNvSpPr>
            <a:spLocks noGrp="1"/>
          </p:cNvSpPr>
          <p:nvPr>
            <p:ph idx="1"/>
          </p:nvPr>
        </p:nvSpPr>
        <p:spPr>
          <a:xfrm>
            <a:off x="4267200" y="1143000"/>
            <a:ext cx="4953000" cy="4784725"/>
          </a:xfrm>
        </p:spPr>
        <p:txBody>
          <a:bodyPr>
            <a:noAutofit/>
          </a:bodyPr>
          <a:lstStyle/>
          <a:p>
            <a:r>
              <a:rPr lang="en-US" sz="2400" b="1" dirty="0" smtClean="0">
                <a:solidFill>
                  <a:schemeClr val="accent6">
                    <a:lumMod val="50000"/>
                  </a:schemeClr>
                </a:solidFill>
                <a:latin typeface="+mj-lt"/>
              </a:rPr>
              <a:t>Which one of these 12 points would you be willing to take off the page and still throw your time, energy and reputation into it?</a:t>
            </a:r>
            <a:endParaRPr lang="en-US" sz="2400" b="1" dirty="0" smtClean="0">
              <a:latin typeface="+mj-lt"/>
            </a:endParaRPr>
          </a:p>
          <a:p>
            <a:r>
              <a:rPr lang="en-US" sz="2000" b="1" dirty="0" smtClean="0"/>
              <a:t>(A very few companies, for example Amway, might have three or four of the Success Factors, </a:t>
            </a:r>
            <a:r>
              <a:rPr lang="en-US" sz="2800" b="1" dirty="0" smtClean="0"/>
              <a:t>but nobody but </a:t>
            </a:r>
            <a:r>
              <a:rPr lang="en-US" sz="2800" b="1" dirty="0" err="1" smtClean="0"/>
              <a:t>Melaleluca</a:t>
            </a:r>
            <a:r>
              <a:rPr lang="en-US" sz="2800" b="1" dirty="0" smtClean="0"/>
              <a:t> has all twelve</a:t>
            </a:r>
            <a:r>
              <a:rPr lang="en-US" sz="2000" b="1" dirty="0" smtClean="0"/>
              <a:t>).</a:t>
            </a:r>
            <a:endParaRPr lang="en-US" sz="2000" b="1" dirty="0" smtClean="0">
              <a:solidFill>
                <a:schemeClr val="accent6">
                  <a:lumMod val="50000"/>
                </a:schemeClr>
              </a:solidFill>
            </a:endParaRPr>
          </a:p>
          <a:p>
            <a:r>
              <a:rPr lang="en-US" b="1" dirty="0" smtClean="0">
                <a:solidFill>
                  <a:schemeClr val="accent6">
                    <a:lumMod val="50000"/>
                  </a:schemeClr>
                </a:solidFill>
                <a:latin typeface="+mj-lt"/>
              </a:rPr>
              <a:t>Are you just looking for the </a:t>
            </a:r>
            <a:r>
              <a:rPr lang="en-US" b="1" u="sng" dirty="0" smtClean="0">
                <a:solidFill>
                  <a:schemeClr val="accent6">
                    <a:lumMod val="50000"/>
                  </a:schemeClr>
                </a:solidFill>
                <a:latin typeface="+mj-lt"/>
              </a:rPr>
              <a:t>next</a:t>
            </a:r>
            <a:r>
              <a:rPr lang="en-US" b="1" dirty="0" smtClean="0">
                <a:solidFill>
                  <a:schemeClr val="accent6">
                    <a:lumMod val="50000"/>
                  </a:schemeClr>
                </a:solidFill>
                <a:latin typeface="+mj-lt"/>
              </a:rPr>
              <a:t> one, or are you looking for the </a:t>
            </a:r>
            <a:r>
              <a:rPr lang="en-US" b="1" u="sng" dirty="0" smtClean="0">
                <a:solidFill>
                  <a:schemeClr val="accent6">
                    <a:lumMod val="50000"/>
                  </a:schemeClr>
                </a:solidFill>
                <a:latin typeface="+mj-lt"/>
              </a:rPr>
              <a:t>last one</a:t>
            </a:r>
            <a:r>
              <a:rPr lang="en-US" b="1" dirty="0" smtClean="0">
                <a:solidFill>
                  <a:schemeClr val="accent6">
                    <a:lumMod val="50000"/>
                  </a:schemeClr>
                </a:solidFill>
                <a:latin typeface="+mj-lt"/>
              </a:rPr>
              <a:t>?</a:t>
            </a:r>
          </a:p>
        </p:txBody>
      </p:sp>
      <p:sp>
        <p:nvSpPr>
          <p:cNvPr id="4" name="Rectangle 3"/>
          <p:cNvSpPr/>
          <p:nvPr/>
        </p:nvSpPr>
        <p:spPr>
          <a:xfrm>
            <a:off x="347127" y="6172200"/>
            <a:ext cx="8449749" cy="707886"/>
          </a:xfrm>
          <a:prstGeom prst="rect">
            <a:avLst/>
          </a:prstGeom>
        </p:spPr>
        <p:txBody>
          <a:bodyPr wrap="none">
            <a:spAutoFit/>
          </a:bodyPr>
          <a:lstStyle/>
          <a:p>
            <a:pPr algn="ctr">
              <a:buNone/>
            </a:pPr>
            <a:r>
              <a:rPr lang="en-US" sz="4000" b="1" i="1" dirty="0" smtClean="0">
                <a:solidFill>
                  <a:srgbClr val="003399"/>
                </a:solidFill>
                <a:latin typeface="Arial Black" pitchFamily="34" charset="0"/>
              </a:rPr>
              <a:t>All Roads Lead To Melaleuca!</a:t>
            </a:r>
            <a:endParaRPr lang="en-US" sz="4000" b="1" i="1" dirty="0">
              <a:solidFill>
                <a:srgbClr val="003399"/>
              </a:solidFill>
              <a:latin typeface="Arial Black"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calcmode="lin" valueType="num">
                                      <p:cBhvr additive="base">
                                        <p:cTn id="3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additive="base">
                                        <p:cTn id="42"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 calcmode="lin" valueType="num">
                                      <p:cBhvr additive="base">
                                        <p:cTn id="52"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 calcmode="lin" valueType="num">
                                      <p:cBhvr additive="base">
                                        <p:cTn id="5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5">
                                            <p:txEl>
                                              <p:pRg st="10" end="10"/>
                                            </p:txEl>
                                          </p:spTgt>
                                        </p:tgtEl>
                                        <p:attrNameLst>
                                          <p:attrName>style.visibility</p:attrName>
                                        </p:attrNameLst>
                                      </p:cBhvr>
                                      <p:to>
                                        <p:strVal val="visible"/>
                                      </p:to>
                                    </p:set>
                                    <p:anim calcmode="lin" valueType="num">
                                      <p:cBhvr additive="base">
                                        <p:cTn id="62"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additive="base">
                                        <p:cTn id="6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2" presetClass="entr" presetSubtype="0" fill="hold" nodeType="afterEffect">
                                  <p:stCondLst>
                                    <p:cond delay="0"/>
                                  </p:stCondLst>
                                  <p:childTnLst>
                                    <p:set>
                                      <p:cBhvr>
                                        <p:cTn id="71" dur="1" fill="hold">
                                          <p:stCondLst>
                                            <p:cond delay="0"/>
                                          </p:stCondLst>
                                        </p:cTn>
                                        <p:tgtEl>
                                          <p:spTgt spid="3">
                                            <p:txEl>
                                              <p:pRg st="0" end="0"/>
                                            </p:txEl>
                                          </p:spTgt>
                                        </p:tgtEl>
                                        <p:attrNameLst>
                                          <p:attrName>style.visibility</p:attrName>
                                        </p:attrNameLst>
                                      </p:cBhvr>
                                      <p:to>
                                        <p:strVal val="visible"/>
                                      </p:to>
                                    </p:set>
                                    <p:animScale>
                                      <p:cBhvr>
                                        <p:cTn id="7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3">
                                            <p:txEl>
                                              <p:pRg st="0" end="0"/>
                                            </p:txEl>
                                          </p:spTgt>
                                        </p:tgtEl>
                                        <p:attrNameLst>
                                          <p:attrName>ppt_x</p:attrName>
                                          <p:attrName>ppt_y</p:attrName>
                                        </p:attrNameLst>
                                      </p:cBhvr>
                                    </p:animMotion>
                                    <p:animEffect transition="in" filter="fade">
                                      <p:cBhvr>
                                        <p:cTn id="74" dur="1000"/>
                                        <p:tgtEl>
                                          <p:spTgt spid="3">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2" presetClass="entr" presetSubtype="0" fill="hold" nodeType="clickEffect">
                                  <p:stCondLst>
                                    <p:cond delay="0"/>
                                  </p:stCondLst>
                                  <p:childTnLst>
                                    <p:set>
                                      <p:cBhvr>
                                        <p:cTn id="78" dur="1" fill="hold">
                                          <p:stCondLst>
                                            <p:cond delay="0"/>
                                          </p:stCondLst>
                                        </p:cTn>
                                        <p:tgtEl>
                                          <p:spTgt spid="3">
                                            <p:txEl>
                                              <p:pRg st="1" end="1"/>
                                            </p:txEl>
                                          </p:spTgt>
                                        </p:tgtEl>
                                        <p:attrNameLst>
                                          <p:attrName>style.visibility</p:attrName>
                                        </p:attrNameLst>
                                      </p:cBhvr>
                                      <p:to>
                                        <p:strVal val="visible"/>
                                      </p:to>
                                    </p:set>
                                    <p:animScale>
                                      <p:cBhvr>
                                        <p:cTn id="7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0" dur="1000" decel="50000" fill="hold">
                                          <p:stCondLst>
                                            <p:cond delay="0"/>
                                          </p:stCondLst>
                                        </p:cTn>
                                        <p:tgtEl>
                                          <p:spTgt spid="3">
                                            <p:txEl>
                                              <p:pRg st="1" end="1"/>
                                            </p:txEl>
                                          </p:spTgt>
                                        </p:tgtEl>
                                        <p:attrNameLst>
                                          <p:attrName>ppt_x</p:attrName>
                                          <p:attrName>ppt_y</p:attrName>
                                        </p:attrNameLst>
                                      </p:cBhvr>
                                    </p:animMotion>
                                    <p:animEffect transition="in" filter="fade">
                                      <p:cBhvr>
                                        <p:cTn id="81" dur="1000"/>
                                        <p:tgtEl>
                                          <p:spTgt spid="3">
                                            <p:txEl>
                                              <p:pRg st="1" end="1"/>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52" presetClass="entr" presetSubtype="0" fill="hold" nodeType="clickEffect">
                                  <p:stCondLst>
                                    <p:cond delay="0"/>
                                  </p:stCondLst>
                                  <p:childTnLst>
                                    <p:set>
                                      <p:cBhvr>
                                        <p:cTn id="85" dur="1" fill="hold">
                                          <p:stCondLst>
                                            <p:cond delay="0"/>
                                          </p:stCondLst>
                                        </p:cTn>
                                        <p:tgtEl>
                                          <p:spTgt spid="3">
                                            <p:txEl>
                                              <p:pRg st="2" end="2"/>
                                            </p:txEl>
                                          </p:spTgt>
                                        </p:tgtEl>
                                        <p:attrNameLst>
                                          <p:attrName>style.visibility</p:attrName>
                                        </p:attrNameLst>
                                      </p:cBhvr>
                                      <p:to>
                                        <p:strVal val="visible"/>
                                      </p:to>
                                    </p:set>
                                    <p:animScale>
                                      <p:cBhvr>
                                        <p:cTn id="8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7" dur="1000" decel="50000" fill="hold">
                                          <p:stCondLst>
                                            <p:cond delay="0"/>
                                          </p:stCondLst>
                                        </p:cTn>
                                        <p:tgtEl>
                                          <p:spTgt spid="3">
                                            <p:txEl>
                                              <p:pRg st="2" end="2"/>
                                            </p:txEl>
                                          </p:spTgt>
                                        </p:tgtEl>
                                        <p:attrNameLst>
                                          <p:attrName>ppt_x</p:attrName>
                                          <p:attrName>ppt_y</p:attrName>
                                        </p:attrNameLst>
                                      </p:cBhvr>
                                    </p:animMotion>
                                    <p:animEffect transition="in" filter="fade">
                                      <p:cBhvr>
                                        <p:cTn id="88" dur="1000"/>
                                        <p:tgtEl>
                                          <p:spTgt spid="3">
                                            <p:txEl>
                                              <p:pRg st="2" end="2"/>
                                            </p:txEl>
                                          </p:spTgt>
                                        </p:tgtEl>
                                      </p:cBhvr>
                                    </p:animEffect>
                                  </p:childTnLst>
                                </p:cTn>
                              </p:par>
                            </p:childTnLst>
                          </p:cTn>
                        </p:par>
                        <p:par>
                          <p:cTn id="89" fill="hold">
                            <p:stCondLst>
                              <p:cond delay="1000"/>
                            </p:stCondLst>
                            <p:childTnLst>
                              <p:par>
                                <p:cTn id="90" presetID="2" presetClass="entr" presetSubtype="1" fill="hold" grpId="0" nodeType="afterEffect">
                                  <p:stCondLst>
                                    <p:cond delay="0"/>
                                  </p:stCondLst>
                                  <p:iterate type="lt">
                                    <p:tmPct val="10000"/>
                                  </p:iterate>
                                  <p:childTnLst>
                                    <p:set>
                                      <p:cBhvr>
                                        <p:cTn id="91" dur="1" fill="hold">
                                          <p:stCondLst>
                                            <p:cond delay="0"/>
                                          </p:stCondLst>
                                        </p:cTn>
                                        <p:tgtEl>
                                          <p:spTgt spid="4"/>
                                        </p:tgtEl>
                                        <p:attrNameLst>
                                          <p:attrName>style.visibility</p:attrName>
                                        </p:attrNameLst>
                                      </p:cBhvr>
                                      <p:to>
                                        <p:strVal val="visible"/>
                                      </p:to>
                                    </p:set>
                                    <p:anim calcmode="lin" valueType="num">
                                      <p:cBhvr additive="base">
                                        <p:cTn id="92" dur="500" fill="hold"/>
                                        <p:tgtEl>
                                          <p:spTgt spid="4"/>
                                        </p:tgtEl>
                                        <p:attrNameLst>
                                          <p:attrName>ppt_x</p:attrName>
                                        </p:attrNameLst>
                                      </p:cBhvr>
                                      <p:tavLst>
                                        <p:tav tm="0">
                                          <p:val>
                                            <p:strVal val="#ppt_x"/>
                                          </p:val>
                                        </p:tav>
                                        <p:tav tm="100000">
                                          <p:val>
                                            <p:strVal val="#ppt_x"/>
                                          </p:val>
                                        </p:tav>
                                      </p:tavLst>
                                    </p:anim>
                                    <p:anim calcmode="lin" valueType="num">
                                      <p:cBhvr additive="base">
                                        <p:cTn id="9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724400"/>
            <a:ext cx="8458200" cy="1222375"/>
          </a:xfrm>
        </p:spPr>
        <p:txBody>
          <a:bodyPr>
            <a:normAutofit/>
          </a:bodyPr>
          <a:lstStyle/>
          <a:p>
            <a:r>
              <a:rPr lang="en-US" sz="4800" b="1" dirty="0" smtClean="0"/>
              <a:t>The success factors</a:t>
            </a:r>
            <a:endParaRPr lang="en-US" sz="4800" b="1" dirty="0"/>
          </a:p>
        </p:txBody>
      </p:sp>
      <p:sp>
        <p:nvSpPr>
          <p:cNvPr id="3" name="TextBox 2"/>
          <p:cNvSpPr txBox="1"/>
          <p:nvPr/>
        </p:nvSpPr>
        <p:spPr>
          <a:xfrm>
            <a:off x="404746" y="2209800"/>
            <a:ext cx="7757252" cy="2062103"/>
          </a:xfrm>
          <a:prstGeom prst="rect">
            <a:avLst/>
          </a:prstGeom>
          <a:noFill/>
        </p:spPr>
        <p:txBody>
          <a:bodyPr wrap="none" rtlCol="0">
            <a:spAutoFit/>
          </a:bodyPr>
          <a:lstStyle/>
          <a:p>
            <a:pPr algn="ctr"/>
            <a:r>
              <a:rPr lang="en-US" sz="3200" dirty="0" smtClean="0">
                <a:latin typeface="AR DELANEY" pitchFamily="2" charset="0"/>
              </a:rPr>
              <a:t>MLM – Network Marketing</a:t>
            </a:r>
          </a:p>
          <a:p>
            <a:pPr algn="ctr"/>
            <a:r>
              <a:rPr lang="en-US" sz="3200" dirty="0" smtClean="0">
                <a:latin typeface="AR DELANEY" pitchFamily="2" charset="0"/>
              </a:rPr>
              <a:t>Vs</a:t>
            </a:r>
          </a:p>
          <a:p>
            <a:pPr algn="ctr"/>
            <a:r>
              <a:rPr lang="en-US" sz="3200" dirty="0" err="1" smtClean="0">
                <a:latin typeface="AR DELANEY" pitchFamily="2" charset="0"/>
              </a:rPr>
              <a:t>Melaleuca’s</a:t>
            </a:r>
            <a:r>
              <a:rPr lang="en-US" sz="3200" dirty="0" smtClean="0">
                <a:latin typeface="AR DELANEY" pitchFamily="2" charset="0"/>
              </a:rPr>
              <a:t> Consumer Direct Marketing</a:t>
            </a:r>
          </a:p>
          <a:p>
            <a:pPr algn="ctr"/>
            <a:endParaRPr lang="en-US" sz="3200" dirty="0">
              <a:latin typeface="AR DELANEY" pitchFamily="2"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Success factors</a:t>
            </a:r>
            <a:endParaRPr lang="en-US" b="1" dirty="0"/>
          </a:p>
        </p:txBody>
      </p:sp>
      <p:sp>
        <p:nvSpPr>
          <p:cNvPr id="3" name="Content Placeholder 2"/>
          <p:cNvSpPr>
            <a:spLocks noGrp="1"/>
          </p:cNvSpPr>
          <p:nvPr>
            <p:ph idx="1"/>
          </p:nvPr>
        </p:nvSpPr>
        <p:spPr>
          <a:xfrm>
            <a:off x="152400" y="1295400"/>
            <a:ext cx="8991600" cy="5791200"/>
          </a:xfrm>
        </p:spPr>
        <p:txBody>
          <a:bodyPr>
            <a:normAutofit fontScale="77500" lnSpcReduction="20000"/>
          </a:bodyPr>
          <a:lstStyle/>
          <a:p>
            <a:r>
              <a:rPr lang="en-US" sz="2900" b="1" dirty="0" smtClean="0">
                <a:latin typeface="Calibri" pitchFamily="34" charset="0"/>
                <a:ea typeface="Calibri" pitchFamily="34" charset="0"/>
                <a:cs typeface="Times New Roman" pitchFamily="18" charset="0"/>
              </a:rPr>
              <a:t>When you started your own home-based business were you looking for a traditional business with all the regulations, overhead, inventory, and other requirements, or did you want one with no overhead, and no employees, and no costly facilities, and none of the hassles of traditional businesses?</a:t>
            </a:r>
          </a:p>
          <a:p>
            <a:endParaRPr lang="en-US" sz="2900" b="1" dirty="0" smtClean="0">
              <a:solidFill>
                <a:schemeClr val="accent6">
                  <a:lumMod val="50000"/>
                </a:schemeClr>
              </a:solidFill>
              <a:latin typeface="Calibri" pitchFamily="34" charset="0"/>
              <a:cs typeface="Times New Roman" pitchFamily="18" charset="0"/>
            </a:endParaRPr>
          </a:p>
          <a:p>
            <a:r>
              <a:rPr lang="en-US" sz="2900" b="1" dirty="0" smtClean="0">
                <a:solidFill>
                  <a:schemeClr val="accent6">
                    <a:lumMod val="50000"/>
                  </a:schemeClr>
                </a:solidFill>
                <a:latin typeface="Calibri" pitchFamily="34" charset="0"/>
              </a:rPr>
              <a:t>Would you agree that t</a:t>
            </a:r>
            <a:r>
              <a:rPr lang="en-US" sz="2900" b="1" dirty="0" smtClean="0">
                <a:latin typeface="Calibri" pitchFamily="34" charset="0"/>
                <a:ea typeface="Calibri" pitchFamily="34" charset="0"/>
                <a:cs typeface="Times New Roman" pitchFamily="18" charset="0"/>
              </a:rPr>
              <a:t>he reason people join any home-based business is to create a lifelong, reliable, willable, residual income?</a:t>
            </a:r>
          </a:p>
          <a:p>
            <a:pPr>
              <a:buNone/>
            </a:pPr>
            <a:endParaRPr lang="en-US" b="1" dirty="0" smtClean="0">
              <a:latin typeface="Calibri" pitchFamily="34" charset="0"/>
              <a:ea typeface="Calibri" pitchFamily="34" charset="0"/>
              <a:cs typeface="Times New Roman" pitchFamily="18" charset="0"/>
            </a:endParaRPr>
          </a:p>
          <a:p>
            <a:r>
              <a:rPr lang="en-US" b="1" dirty="0" smtClean="0">
                <a:solidFill>
                  <a:schemeClr val="accent6">
                    <a:lumMod val="50000"/>
                  </a:schemeClr>
                </a:solidFill>
              </a:rPr>
              <a:t>Remember the </a:t>
            </a:r>
            <a:r>
              <a:rPr lang="en-US" sz="3600" b="1" dirty="0" smtClean="0">
                <a:solidFill>
                  <a:schemeClr val="accent6">
                    <a:lumMod val="50000"/>
                  </a:schemeClr>
                </a:solidFill>
                <a:latin typeface="Arial Black" pitchFamily="34" charset="0"/>
              </a:rPr>
              <a:t>80/20 rule </a:t>
            </a:r>
            <a:r>
              <a:rPr lang="en-US" b="1" dirty="0" smtClean="0">
                <a:solidFill>
                  <a:schemeClr val="accent6">
                    <a:lumMod val="50000"/>
                  </a:schemeClr>
                </a:solidFill>
              </a:rPr>
              <a:t>of life:</a:t>
            </a:r>
          </a:p>
          <a:p>
            <a:pPr lvl="1"/>
            <a:r>
              <a:rPr lang="en-US" b="1" dirty="0" smtClean="0">
                <a:solidFill>
                  <a:schemeClr val="accent6">
                    <a:lumMod val="50000"/>
                  </a:schemeClr>
                </a:solidFill>
              </a:rPr>
              <a:t>20% do most of the work, earn the money, etc.</a:t>
            </a:r>
          </a:p>
          <a:p>
            <a:pPr lvl="2"/>
            <a:r>
              <a:rPr lang="en-US" b="1" dirty="0" smtClean="0">
                <a:latin typeface="Calibri" pitchFamily="34" charset="0"/>
                <a:ea typeface="Calibri" pitchFamily="34" charset="0"/>
                <a:cs typeface="Times New Roman" pitchFamily="18" charset="0"/>
              </a:rPr>
              <a:t>Example A: If you have 10 dentists, 2 will make more money than the other 8 </a:t>
            </a:r>
          </a:p>
          <a:p>
            <a:pPr lvl="2"/>
            <a:r>
              <a:rPr lang="en-US" b="1" dirty="0" smtClean="0">
                <a:latin typeface="Calibri" pitchFamily="34" charset="0"/>
                <a:ea typeface="Calibri" pitchFamily="34" charset="0"/>
                <a:cs typeface="Times New Roman" pitchFamily="18" charset="0"/>
              </a:rPr>
              <a:t>Example B: 20% of the people at church or any organization will end up doing 80% of the work, right?</a:t>
            </a:r>
            <a:endParaRPr lang="en-US" b="1" dirty="0" smtClean="0">
              <a:solidFill>
                <a:schemeClr val="accent6">
                  <a:lumMod val="50000"/>
                </a:schemeClr>
              </a:solidFill>
            </a:endParaRPr>
          </a:p>
          <a:p>
            <a:pPr lvl="1"/>
            <a:endParaRPr lang="en-US" b="1" dirty="0" smtClean="0">
              <a:solidFill>
                <a:schemeClr val="accent6">
                  <a:lumMod val="50000"/>
                </a:schemeClr>
              </a:solidFill>
            </a:endParaRPr>
          </a:p>
          <a:p>
            <a:r>
              <a:rPr lang="en-US" b="1" dirty="0" smtClean="0">
                <a:solidFill>
                  <a:schemeClr val="accent6">
                    <a:lumMod val="50000"/>
                  </a:schemeClr>
                </a:solidFill>
              </a:rPr>
              <a:t>Would you agree that a </a:t>
            </a:r>
            <a:r>
              <a:rPr lang="en-US" b="1" u="sng" dirty="0" smtClean="0">
                <a:solidFill>
                  <a:schemeClr val="accent6">
                    <a:lumMod val="50000"/>
                  </a:schemeClr>
                </a:solidFill>
              </a:rPr>
              <a:t>successful</a:t>
            </a:r>
            <a:r>
              <a:rPr lang="en-US" b="1" dirty="0" smtClean="0">
                <a:solidFill>
                  <a:schemeClr val="accent6">
                    <a:lumMod val="50000"/>
                  </a:schemeClr>
                </a:solidFill>
              </a:rPr>
              <a:t> home-based business must be doable by the majority of the people involved?</a:t>
            </a:r>
          </a:p>
          <a:p>
            <a:endParaRPr lang="en-US" b="1" dirty="0" smtClean="0">
              <a:solidFill>
                <a:schemeClr val="accent6">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3">
                                            <p:txEl>
                                              <p:pRg st="2" end="2"/>
                                            </p:txEl>
                                          </p:spTgt>
                                        </p:tgtEl>
                                        <p:attrNameLst>
                                          <p:attrName>ppt_x</p:attrName>
                                        </p:attrNameLst>
                                      </p:cBhvr>
                                    </p:anim>
                                    <p:anim from="0" to="-1.0" calcmode="lin" valueType="num">
                                      <p:cBhvr>
                                        <p:cTn id="8" dur="200" decel="50000" autoRev="1" fill="hold">
                                          <p:stCondLst>
                                            <p:cond delay="600"/>
                                          </p:stCondLst>
                                        </p:cTn>
                                        <p:tgtEl>
                                          <p:spTgt spid="3">
                                            <p:txEl>
                                              <p:pRg st="2" end="2"/>
                                            </p:txEl>
                                          </p:spTgt>
                                        </p:tgtEl>
                                        <p:attrNameLst>
                                          <p:attrName>xshear</p:attrName>
                                        </p:attrNameLst>
                                      </p:cBhvr>
                                    </p:anim>
                                    <p:animScale>
                                      <p:cBhvr>
                                        <p:cTn id="9" dur="200" decel="100000" autoRev="1" fill="hold">
                                          <p:stCondLst>
                                            <p:cond delay="600"/>
                                          </p:stCondLst>
                                        </p:cTn>
                                        <p:tgtEl>
                                          <p:spTgt spid="3">
                                            <p:txEl>
                                              <p:pRg st="2" end="2"/>
                                            </p:txEl>
                                          </p:spTgt>
                                        </p:tgtEl>
                                      </p:cBhvr>
                                      <p:from x="100000" y="100000"/>
                                      <p:to x="80000" y="100000"/>
                                    </p:animScale>
                                    <p:anim by="(#ppt_h/3+#ppt_w*0.1)" calcmode="lin" valueType="num">
                                      <p:cBhvr additive="sum">
                                        <p:cTn id="10"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from="(-#ppt_w/2)" to="(#ppt_x)" calcmode="lin" valueType="num">
                                      <p:cBhvr>
                                        <p:cTn id="15" dur="600" fill="hold">
                                          <p:stCondLst>
                                            <p:cond delay="0"/>
                                          </p:stCondLst>
                                        </p:cTn>
                                        <p:tgtEl>
                                          <p:spTgt spid="3">
                                            <p:txEl>
                                              <p:pRg st="4" end="4"/>
                                            </p:txEl>
                                          </p:spTgt>
                                        </p:tgtEl>
                                        <p:attrNameLst>
                                          <p:attrName>ppt_x</p:attrName>
                                        </p:attrNameLst>
                                      </p:cBhvr>
                                    </p:anim>
                                    <p:anim from="0" to="-1.0" calcmode="lin" valueType="num">
                                      <p:cBhvr>
                                        <p:cTn id="16" dur="200" decel="50000" autoRev="1" fill="hold">
                                          <p:stCondLst>
                                            <p:cond delay="600"/>
                                          </p:stCondLst>
                                        </p:cTn>
                                        <p:tgtEl>
                                          <p:spTgt spid="3">
                                            <p:txEl>
                                              <p:pRg st="4" end="4"/>
                                            </p:txEl>
                                          </p:spTgt>
                                        </p:tgtEl>
                                        <p:attrNameLst>
                                          <p:attrName>xshear</p:attrName>
                                        </p:attrNameLst>
                                      </p:cBhvr>
                                    </p:anim>
                                    <p:animScale>
                                      <p:cBhvr>
                                        <p:cTn id="17" dur="200" decel="100000" autoRev="1" fill="hold">
                                          <p:stCondLst>
                                            <p:cond delay="600"/>
                                          </p:stCondLst>
                                        </p:cTn>
                                        <p:tgtEl>
                                          <p:spTgt spid="3">
                                            <p:txEl>
                                              <p:pRg st="4" end="4"/>
                                            </p:txEl>
                                          </p:spTgt>
                                        </p:tgtEl>
                                      </p:cBhvr>
                                      <p:from x="100000" y="100000"/>
                                      <p:to x="80000" y="100000"/>
                                    </p:animScale>
                                    <p:anim by="(#ppt_h/3+#ppt_w*0.1)" calcmode="lin" valueType="num">
                                      <p:cBhvr additive="sum">
                                        <p:cTn id="18" dur="200" decel="100000" autoRev="1" fill="hold">
                                          <p:stCondLst>
                                            <p:cond delay="600"/>
                                          </p:stCondLst>
                                        </p:cTn>
                                        <p:tgtEl>
                                          <p:spTgt spid="3">
                                            <p:txEl>
                                              <p:pRg st="4" end="4"/>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from="(-#ppt_w/2)" to="(#ppt_x)" calcmode="lin" valueType="num">
                                      <p:cBhvr>
                                        <p:cTn id="21" dur="600" fill="hold">
                                          <p:stCondLst>
                                            <p:cond delay="0"/>
                                          </p:stCondLst>
                                        </p:cTn>
                                        <p:tgtEl>
                                          <p:spTgt spid="3">
                                            <p:txEl>
                                              <p:pRg st="5" end="5"/>
                                            </p:txEl>
                                          </p:spTgt>
                                        </p:tgtEl>
                                        <p:attrNameLst>
                                          <p:attrName>ppt_x</p:attrName>
                                        </p:attrNameLst>
                                      </p:cBhvr>
                                    </p:anim>
                                    <p:anim from="0" to="-1.0" calcmode="lin" valueType="num">
                                      <p:cBhvr>
                                        <p:cTn id="22" dur="200" decel="50000" autoRev="1" fill="hold">
                                          <p:stCondLst>
                                            <p:cond delay="600"/>
                                          </p:stCondLst>
                                        </p:cTn>
                                        <p:tgtEl>
                                          <p:spTgt spid="3">
                                            <p:txEl>
                                              <p:pRg st="5" end="5"/>
                                            </p:txEl>
                                          </p:spTgt>
                                        </p:tgtEl>
                                        <p:attrNameLst>
                                          <p:attrName>xshear</p:attrName>
                                        </p:attrNameLst>
                                      </p:cBhvr>
                                    </p:anim>
                                    <p:animScale>
                                      <p:cBhvr>
                                        <p:cTn id="23" dur="200" decel="100000" autoRev="1" fill="hold">
                                          <p:stCondLst>
                                            <p:cond delay="600"/>
                                          </p:stCondLst>
                                        </p:cTn>
                                        <p:tgtEl>
                                          <p:spTgt spid="3">
                                            <p:txEl>
                                              <p:pRg st="5" end="5"/>
                                            </p:txEl>
                                          </p:spTgt>
                                        </p:tgtEl>
                                      </p:cBhvr>
                                      <p:from x="100000" y="100000"/>
                                      <p:to x="80000" y="100000"/>
                                    </p:animScale>
                                    <p:anim by="(#ppt_h/3+#ppt_w*0.1)" calcmode="lin" valueType="num">
                                      <p:cBhvr additive="sum">
                                        <p:cTn id="24" dur="200" decel="100000" autoRev="1" fill="hold">
                                          <p:stCondLst>
                                            <p:cond delay="600"/>
                                          </p:stCondLst>
                                        </p:cTn>
                                        <p:tgtEl>
                                          <p:spTgt spid="3">
                                            <p:txEl>
                                              <p:pRg st="5" end="5"/>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from="(-#ppt_w/2)" to="(#ppt_x)" calcmode="lin" valueType="num">
                                      <p:cBhvr>
                                        <p:cTn id="27" dur="600" fill="hold">
                                          <p:stCondLst>
                                            <p:cond delay="0"/>
                                          </p:stCondLst>
                                        </p:cTn>
                                        <p:tgtEl>
                                          <p:spTgt spid="3">
                                            <p:txEl>
                                              <p:pRg st="6" end="6"/>
                                            </p:txEl>
                                          </p:spTgt>
                                        </p:tgtEl>
                                        <p:attrNameLst>
                                          <p:attrName>ppt_x</p:attrName>
                                        </p:attrNameLst>
                                      </p:cBhvr>
                                    </p:anim>
                                    <p:anim from="0" to="-1.0" calcmode="lin" valueType="num">
                                      <p:cBhvr>
                                        <p:cTn id="28" dur="200" decel="50000" autoRev="1" fill="hold">
                                          <p:stCondLst>
                                            <p:cond delay="600"/>
                                          </p:stCondLst>
                                        </p:cTn>
                                        <p:tgtEl>
                                          <p:spTgt spid="3">
                                            <p:txEl>
                                              <p:pRg st="6" end="6"/>
                                            </p:txEl>
                                          </p:spTgt>
                                        </p:tgtEl>
                                        <p:attrNameLst>
                                          <p:attrName>xshear</p:attrName>
                                        </p:attrNameLst>
                                      </p:cBhvr>
                                    </p:anim>
                                    <p:animScale>
                                      <p:cBhvr>
                                        <p:cTn id="29" dur="200" decel="100000" autoRev="1" fill="hold">
                                          <p:stCondLst>
                                            <p:cond delay="600"/>
                                          </p:stCondLst>
                                        </p:cTn>
                                        <p:tgtEl>
                                          <p:spTgt spid="3">
                                            <p:txEl>
                                              <p:pRg st="6" end="6"/>
                                            </p:txEl>
                                          </p:spTgt>
                                        </p:tgtEl>
                                      </p:cBhvr>
                                      <p:from x="100000" y="100000"/>
                                      <p:to x="80000" y="100000"/>
                                    </p:animScale>
                                    <p:anim by="(#ppt_h/3+#ppt_w*0.1)" calcmode="lin" valueType="num">
                                      <p:cBhvr additive="sum">
                                        <p:cTn id="30" dur="200" decel="100000" autoRev="1" fill="hold">
                                          <p:stCondLst>
                                            <p:cond delay="600"/>
                                          </p:stCondLst>
                                        </p:cTn>
                                        <p:tgtEl>
                                          <p:spTgt spid="3">
                                            <p:txEl>
                                              <p:pRg st="6" end="6"/>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from="(-#ppt_w/2)" to="(#ppt_x)" calcmode="lin" valueType="num">
                                      <p:cBhvr>
                                        <p:cTn id="33" dur="600" fill="hold">
                                          <p:stCondLst>
                                            <p:cond delay="0"/>
                                          </p:stCondLst>
                                        </p:cTn>
                                        <p:tgtEl>
                                          <p:spTgt spid="3">
                                            <p:txEl>
                                              <p:pRg st="7" end="7"/>
                                            </p:txEl>
                                          </p:spTgt>
                                        </p:tgtEl>
                                        <p:attrNameLst>
                                          <p:attrName>ppt_x</p:attrName>
                                        </p:attrNameLst>
                                      </p:cBhvr>
                                    </p:anim>
                                    <p:anim from="0" to="-1.0" calcmode="lin" valueType="num">
                                      <p:cBhvr>
                                        <p:cTn id="34" dur="200" decel="50000" autoRev="1" fill="hold">
                                          <p:stCondLst>
                                            <p:cond delay="600"/>
                                          </p:stCondLst>
                                        </p:cTn>
                                        <p:tgtEl>
                                          <p:spTgt spid="3">
                                            <p:txEl>
                                              <p:pRg st="7" end="7"/>
                                            </p:txEl>
                                          </p:spTgt>
                                        </p:tgtEl>
                                        <p:attrNameLst>
                                          <p:attrName>xshear</p:attrName>
                                        </p:attrNameLst>
                                      </p:cBhvr>
                                    </p:anim>
                                    <p:animScale>
                                      <p:cBhvr>
                                        <p:cTn id="35" dur="200" decel="100000" autoRev="1" fill="hold">
                                          <p:stCondLst>
                                            <p:cond delay="600"/>
                                          </p:stCondLst>
                                        </p:cTn>
                                        <p:tgtEl>
                                          <p:spTgt spid="3">
                                            <p:txEl>
                                              <p:pRg st="7" end="7"/>
                                            </p:txEl>
                                          </p:spTgt>
                                        </p:tgtEl>
                                      </p:cBhvr>
                                      <p:from x="100000" y="100000"/>
                                      <p:to x="80000" y="100000"/>
                                    </p:animScale>
                                    <p:anim by="(#ppt_h/3+#ppt_w*0.1)" calcmode="lin" valueType="num">
                                      <p:cBhvr additive="sum">
                                        <p:cTn id="36" dur="200" decel="100000" autoRev="1" fill="hold">
                                          <p:stCondLst>
                                            <p:cond delay="600"/>
                                          </p:stCondLst>
                                        </p:cTn>
                                        <p:tgtEl>
                                          <p:spTgt spid="3">
                                            <p:txEl>
                                              <p:pRg st="7" end="7"/>
                                            </p:txEl>
                                          </p:spTgt>
                                        </p:tgtEl>
                                        <p:attrNameLst>
                                          <p:attrName>ppt_x</p:attrName>
                                        </p:attrNameLst>
                                      </p:cBhvr>
                                    </p:anim>
                                  </p:childTnLst>
                                </p:cTn>
                              </p:par>
                            </p:childTnLst>
                          </p:cTn>
                        </p:par>
                      </p:childTnLst>
                    </p:cTn>
                  </p:par>
                  <p:par>
                    <p:cTn id="37" fill="hold">
                      <p:stCondLst>
                        <p:cond delay="indefinite"/>
                      </p:stCondLst>
                      <p:childTnLst>
                        <p:par>
                          <p:cTn id="38" fill="hold">
                            <p:stCondLst>
                              <p:cond delay="0"/>
                            </p:stCondLst>
                            <p:childTnLst>
                              <p:par>
                                <p:cTn id="39" presetID="34"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from="(-#ppt_w/2)" to="(#ppt_x)" calcmode="lin" valueType="num">
                                      <p:cBhvr>
                                        <p:cTn id="41" dur="600" fill="hold">
                                          <p:stCondLst>
                                            <p:cond delay="0"/>
                                          </p:stCondLst>
                                        </p:cTn>
                                        <p:tgtEl>
                                          <p:spTgt spid="3">
                                            <p:txEl>
                                              <p:pRg st="9" end="9"/>
                                            </p:txEl>
                                          </p:spTgt>
                                        </p:tgtEl>
                                        <p:attrNameLst>
                                          <p:attrName>ppt_x</p:attrName>
                                        </p:attrNameLst>
                                      </p:cBhvr>
                                    </p:anim>
                                    <p:anim from="0" to="-1.0" calcmode="lin" valueType="num">
                                      <p:cBhvr>
                                        <p:cTn id="42" dur="200" decel="50000" autoRev="1" fill="hold">
                                          <p:stCondLst>
                                            <p:cond delay="600"/>
                                          </p:stCondLst>
                                        </p:cTn>
                                        <p:tgtEl>
                                          <p:spTgt spid="3">
                                            <p:txEl>
                                              <p:pRg st="9" end="9"/>
                                            </p:txEl>
                                          </p:spTgt>
                                        </p:tgtEl>
                                        <p:attrNameLst>
                                          <p:attrName>xshear</p:attrName>
                                        </p:attrNameLst>
                                      </p:cBhvr>
                                    </p:anim>
                                    <p:animScale>
                                      <p:cBhvr>
                                        <p:cTn id="43" dur="200" decel="100000" autoRev="1" fill="hold">
                                          <p:stCondLst>
                                            <p:cond delay="600"/>
                                          </p:stCondLst>
                                        </p:cTn>
                                        <p:tgtEl>
                                          <p:spTgt spid="3">
                                            <p:txEl>
                                              <p:pRg st="9" end="9"/>
                                            </p:txEl>
                                          </p:spTgt>
                                        </p:tgtEl>
                                      </p:cBhvr>
                                      <p:from x="100000" y="100000"/>
                                      <p:to x="80000" y="100000"/>
                                    </p:animScale>
                                    <p:anim by="(#ppt_h/3+#ppt_w*0.1)" calcmode="lin" valueType="num">
                                      <p:cBhvr additive="sum">
                                        <p:cTn id="44" dur="200" decel="100000" autoRev="1" fill="hold">
                                          <p:stCondLst>
                                            <p:cond delay="600"/>
                                          </p:stCondLst>
                                        </p:cTn>
                                        <p:tgtEl>
                                          <p:spTgt spid="3">
                                            <p:txEl>
                                              <p:pRg st="9" end="9"/>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370886"/>
            <a:ext cx="8991600" cy="4893647"/>
          </a:xfrm>
          <a:prstGeom prst="rect">
            <a:avLst/>
          </a:prstGeom>
          <a:noFill/>
        </p:spPr>
        <p:txBody>
          <a:bodyPr wrap="square">
            <a:spAutoFit/>
          </a:bodyPr>
          <a:lstStyle/>
          <a:p>
            <a:pPr lvl="0" eaLnBrk="0" fontAlgn="base" hangingPunct="0">
              <a:spcBef>
                <a:spcPct val="0"/>
              </a:spcBef>
              <a:spcAft>
                <a:spcPct val="0"/>
              </a:spcAft>
            </a:pPr>
            <a:r>
              <a:rPr lang="en-US" sz="2400" b="1" dirty="0" smtClean="0">
                <a:solidFill>
                  <a:schemeClr val="accent2">
                    <a:lumMod val="50000"/>
                  </a:schemeClr>
                </a:solidFill>
                <a:latin typeface="Calibri" pitchFamily="34" charset="0"/>
                <a:ea typeface="Calibri" pitchFamily="34" charset="0"/>
                <a:cs typeface="Times New Roman" pitchFamily="18" charset="0"/>
              </a:rPr>
              <a:t>The reason that George and Jim McCune stopped doing the Amway business was that they could no longer look people in the eye and tell them that they could do it, when they knew that most people couldn’t do it.  After 8 hard years George and Jim were not making any net money just like 98% of the people who were just spending money going to trainings, buying tapes, books and going to Dream Weekends.  </a:t>
            </a:r>
          </a:p>
          <a:p>
            <a:pPr lvl="0" eaLnBrk="0" fontAlgn="base" hangingPunct="0">
              <a:spcBef>
                <a:spcPct val="0"/>
              </a:spcBef>
              <a:spcAft>
                <a:spcPct val="0"/>
              </a:spcAft>
            </a:pPr>
            <a:endParaRPr lang="en-US" sz="2400" b="1" dirty="0" smtClean="0">
              <a:solidFill>
                <a:schemeClr val="accent2">
                  <a:lumMod val="50000"/>
                </a:schemeClr>
              </a:solidFill>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2400" b="1" dirty="0" smtClean="0">
                <a:solidFill>
                  <a:schemeClr val="accent2">
                    <a:lumMod val="50000"/>
                  </a:schemeClr>
                </a:solidFill>
                <a:latin typeface="Calibri" pitchFamily="34" charset="0"/>
                <a:ea typeface="Calibri" pitchFamily="34" charset="0"/>
                <a:cs typeface="Times New Roman" pitchFamily="18" charset="0"/>
              </a:rPr>
              <a:t>Folks like former Emeralds, Norm &amp; Cathy </a:t>
            </a:r>
            <a:r>
              <a:rPr lang="en-US" sz="2400" b="1" dirty="0" err="1" smtClean="0">
                <a:solidFill>
                  <a:schemeClr val="accent2">
                    <a:lumMod val="50000"/>
                  </a:schemeClr>
                </a:solidFill>
                <a:latin typeface="Calibri" pitchFamily="34" charset="0"/>
                <a:ea typeface="Calibri" pitchFamily="34" charset="0"/>
                <a:cs typeface="Times New Roman" pitchFamily="18" charset="0"/>
              </a:rPr>
              <a:t>Persio</a:t>
            </a:r>
            <a:r>
              <a:rPr lang="en-US" sz="2400" b="1" dirty="0" smtClean="0">
                <a:solidFill>
                  <a:schemeClr val="accent2">
                    <a:lumMod val="50000"/>
                  </a:schemeClr>
                </a:solidFill>
                <a:latin typeface="Calibri" pitchFamily="34" charset="0"/>
                <a:ea typeface="Calibri" pitchFamily="34" charset="0"/>
                <a:cs typeface="Times New Roman" pitchFamily="18" charset="0"/>
              </a:rPr>
              <a:t>, Doug </a:t>
            </a:r>
            <a:r>
              <a:rPr lang="en-US" sz="2400" b="1" dirty="0" err="1" smtClean="0">
                <a:solidFill>
                  <a:schemeClr val="accent2">
                    <a:lumMod val="50000"/>
                  </a:schemeClr>
                </a:solidFill>
                <a:latin typeface="Calibri" pitchFamily="34" charset="0"/>
                <a:ea typeface="Calibri" pitchFamily="34" charset="0"/>
                <a:cs typeface="Times New Roman" pitchFamily="18" charset="0"/>
              </a:rPr>
              <a:t>Dicke</a:t>
            </a:r>
            <a:r>
              <a:rPr lang="en-US" sz="2400" b="1" dirty="0" smtClean="0">
                <a:solidFill>
                  <a:schemeClr val="accent2">
                    <a:lumMod val="50000"/>
                  </a:schemeClr>
                </a:solidFill>
                <a:latin typeface="Calibri" pitchFamily="34" charset="0"/>
                <a:ea typeface="Calibri" pitchFamily="34" charset="0"/>
                <a:cs typeface="Times New Roman" pitchFamily="18" charset="0"/>
              </a:rPr>
              <a:t>, Ken &amp; Laurie Groves and others spent even more years than George and Jim trying to make their dreams come true.</a:t>
            </a:r>
          </a:p>
          <a:p>
            <a:pPr lvl="0" eaLnBrk="0" fontAlgn="base" hangingPunct="0">
              <a:spcBef>
                <a:spcPct val="0"/>
              </a:spcBef>
              <a:spcAft>
                <a:spcPct val="0"/>
              </a:spcAft>
            </a:pPr>
            <a:endParaRPr lang="en-US" sz="2400" dirty="0" smtClean="0">
              <a:solidFill>
                <a:schemeClr val="accent2">
                  <a:lumMod val="50000"/>
                </a:schemeClr>
              </a:solidFill>
              <a:latin typeface="Calibri" pitchFamily="34" charset="0"/>
              <a:cs typeface="Arial" pitchFamily="34" charset="0"/>
            </a:endParaRPr>
          </a:p>
          <a:p>
            <a:pPr lvl="0" eaLnBrk="0" fontAlgn="base" hangingPunct="0">
              <a:spcBef>
                <a:spcPct val="0"/>
              </a:spcBef>
              <a:spcAft>
                <a:spcPct val="0"/>
              </a:spcAft>
            </a:pPr>
            <a:r>
              <a:rPr lang="en-US" sz="2400" b="1" dirty="0" smtClean="0">
                <a:solidFill>
                  <a:schemeClr val="accent2">
                    <a:lumMod val="50000"/>
                  </a:schemeClr>
                </a:solidFill>
                <a:latin typeface="+mj-lt"/>
                <a:ea typeface="Calibri" pitchFamily="34" charset="0"/>
                <a:cs typeface="Times New Roman" pitchFamily="18" charset="0"/>
              </a:rPr>
              <a:t>Here are some contrasts between most </a:t>
            </a:r>
            <a:r>
              <a:rPr lang="en-US" sz="2400" b="1" dirty="0" smtClean="0">
                <a:latin typeface="+mj-lt"/>
                <a:ea typeface="Calibri" pitchFamily="34" charset="0"/>
                <a:cs typeface="Times New Roman" pitchFamily="18" charset="0"/>
              </a:rPr>
              <a:t>MLM Deals </a:t>
            </a:r>
            <a:r>
              <a:rPr lang="en-US" sz="2400" b="1" dirty="0" smtClean="0">
                <a:solidFill>
                  <a:schemeClr val="accent2">
                    <a:lumMod val="50000"/>
                  </a:schemeClr>
                </a:solidFill>
                <a:latin typeface="+mj-lt"/>
                <a:ea typeface="Calibri" pitchFamily="34" charset="0"/>
                <a:cs typeface="Times New Roman" pitchFamily="18" charset="0"/>
              </a:rPr>
              <a:t>and </a:t>
            </a:r>
            <a:r>
              <a:rPr lang="en-US" sz="2400" b="1" dirty="0" err="1" smtClean="0">
                <a:solidFill>
                  <a:srgbClr val="006600"/>
                </a:solidFill>
                <a:latin typeface="+mj-lt"/>
                <a:ea typeface="Calibri" pitchFamily="34" charset="0"/>
                <a:cs typeface="Times New Roman" pitchFamily="18" charset="0"/>
              </a:rPr>
              <a:t>Melaleuca</a:t>
            </a:r>
            <a:r>
              <a:rPr lang="en-US" sz="2400" b="1" dirty="0" smtClean="0">
                <a:solidFill>
                  <a:schemeClr val="accent2">
                    <a:lumMod val="50000"/>
                  </a:schemeClr>
                </a:solidFill>
                <a:latin typeface="+mj-lt"/>
                <a:ea typeface="Calibri" pitchFamily="34" charset="0"/>
                <a:cs typeface="Times New Roman" pitchFamily="18" charset="0"/>
              </a:rPr>
              <a:t>:</a:t>
            </a:r>
            <a:endParaRPr lang="en-US" sz="2400" dirty="0" smtClean="0">
              <a:solidFill>
                <a:schemeClr val="accent2">
                  <a:lumMod val="50000"/>
                </a:schemeClr>
              </a:solidFill>
              <a:latin typeface="+mj-lt"/>
              <a:cs typeface="Arial" pitchFamily="34" charset="0"/>
            </a:endParaRPr>
          </a:p>
        </p:txBody>
      </p:sp>
      <p:sp>
        <p:nvSpPr>
          <p:cNvPr id="6" name="Title 1"/>
          <p:cNvSpPr>
            <a:spLocks noGrp="1"/>
          </p:cNvSpPr>
          <p:nvPr>
            <p:ph type="title"/>
          </p:nvPr>
        </p:nvSpPr>
        <p:spPr>
          <a:xfrm>
            <a:off x="304800" y="457200"/>
            <a:ext cx="8686800" cy="838200"/>
          </a:xfrm>
        </p:spPr>
        <p:txBody>
          <a:bodyPr/>
          <a:lstStyle/>
          <a:p>
            <a:r>
              <a:rPr lang="en-US" b="1" dirty="0" smtClean="0"/>
              <a:t>Success factors</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anim calcmode="lin" valueType="num">
                                      <p:cBhvr>
                                        <p:cTn id="1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anim calcmode="lin" valueType="num">
                                      <p:cBhvr>
                                        <p:cTn id="2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TRACK RECORD</a:t>
            </a:r>
            <a:endParaRPr lang="en-US" dirty="0"/>
          </a:p>
        </p:txBody>
      </p:sp>
      <p:sp>
        <p:nvSpPr>
          <p:cNvPr id="3" name="Content Placeholder 2"/>
          <p:cNvSpPr>
            <a:spLocks noGrp="1"/>
          </p:cNvSpPr>
          <p:nvPr>
            <p:ph idx="1"/>
          </p:nvPr>
        </p:nvSpPr>
        <p:spPr>
          <a:xfrm>
            <a:off x="304800" y="1554163"/>
            <a:ext cx="8686800" cy="2408237"/>
          </a:xfrm>
        </p:spPr>
        <p:txBody>
          <a:bodyPr>
            <a:normAutofit fontScale="92500"/>
          </a:bodyPr>
          <a:lstStyle/>
          <a:p>
            <a:r>
              <a:rPr lang="en-US" sz="2600" b="1" dirty="0" smtClean="0">
                <a:solidFill>
                  <a:schemeClr val="tx1"/>
                </a:solidFill>
              </a:rPr>
              <a:t>Most MLM companies fail and go out of business within the first five years.  Most of the folks pitching the opportunities are just “glorified sales reps” hawking overpriced products.</a:t>
            </a:r>
          </a:p>
          <a:p>
            <a:r>
              <a:rPr lang="en-US" sz="2600" b="1" dirty="0" smtClean="0">
                <a:solidFill>
                  <a:schemeClr val="tx1"/>
                </a:solidFill>
              </a:rPr>
              <a:t>Many of the top leaders of new companies are given positions at the top and in most cases are paid to come and bring their organizations.</a:t>
            </a:r>
          </a:p>
        </p:txBody>
      </p:sp>
      <p:sp>
        <p:nvSpPr>
          <p:cNvPr id="5" name="TextBox 4"/>
          <p:cNvSpPr txBox="1"/>
          <p:nvPr/>
        </p:nvSpPr>
        <p:spPr>
          <a:xfrm>
            <a:off x="609600" y="4343400"/>
            <a:ext cx="8382000" cy="2308324"/>
          </a:xfrm>
          <a:prstGeom prst="rect">
            <a:avLst/>
          </a:prstGeom>
          <a:solidFill>
            <a:srgbClr val="006600"/>
          </a:solidFill>
        </p:spPr>
        <p:txBody>
          <a:bodyPr wrap="square" rtlCol="0">
            <a:spAutoFit/>
          </a:bodyPr>
          <a:lstStyle/>
          <a:p>
            <a:r>
              <a:rPr lang="en-US" sz="2400" b="1" dirty="0" err="1" smtClean="0">
                <a:solidFill>
                  <a:schemeClr val="bg1"/>
                </a:solidFill>
              </a:rPr>
              <a:t>Melaleuca</a:t>
            </a:r>
            <a:r>
              <a:rPr lang="en-US" sz="2400" b="1" dirty="0" smtClean="0">
                <a:solidFill>
                  <a:schemeClr val="bg1"/>
                </a:solidFill>
              </a:rPr>
              <a:t> is in their 25</a:t>
            </a:r>
            <a:r>
              <a:rPr lang="en-US" sz="2400" b="1" baseline="30000" dirty="0" smtClean="0">
                <a:solidFill>
                  <a:schemeClr val="bg1"/>
                </a:solidFill>
              </a:rPr>
              <a:t>th</a:t>
            </a:r>
            <a:r>
              <a:rPr lang="en-US" sz="2400" b="1" dirty="0" smtClean="0">
                <a:solidFill>
                  <a:schemeClr val="bg1"/>
                </a:solidFill>
              </a:rPr>
              <a:t> year of </a:t>
            </a:r>
          </a:p>
          <a:p>
            <a:r>
              <a:rPr lang="en-US" sz="2400" b="1" dirty="0" smtClean="0">
                <a:solidFill>
                  <a:schemeClr val="bg1"/>
                </a:solidFill>
              </a:rPr>
              <a:t>consistent growth.  $887 million </a:t>
            </a:r>
          </a:p>
          <a:p>
            <a:r>
              <a:rPr lang="en-US" sz="2400" b="1" dirty="0" smtClean="0">
                <a:solidFill>
                  <a:schemeClr val="bg1"/>
                </a:solidFill>
              </a:rPr>
              <a:t>in volume last year and still </a:t>
            </a:r>
          </a:p>
          <a:p>
            <a:r>
              <a:rPr lang="en-US" sz="2400" b="1" dirty="0" smtClean="0">
                <a:solidFill>
                  <a:schemeClr val="bg1"/>
                </a:solidFill>
              </a:rPr>
              <a:t>growing.  Never late on a check </a:t>
            </a:r>
          </a:p>
          <a:p>
            <a:r>
              <a:rPr lang="en-US" sz="2400" b="1" dirty="0" smtClean="0">
                <a:solidFill>
                  <a:schemeClr val="bg1"/>
                </a:solidFill>
              </a:rPr>
              <a:t>in all that time and I have never </a:t>
            </a:r>
          </a:p>
          <a:p>
            <a:r>
              <a:rPr lang="en-US" sz="2400" b="1" dirty="0" smtClean="0">
                <a:solidFill>
                  <a:schemeClr val="bg1"/>
                </a:solidFill>
              </a:rPr>
              <a:t>had a product back ordered.</a:t>
            </a:r>
            <a:endParaRPr lang="en-US" sz="2400" dirty="0">
              <a:solidFill>
                <a:schemeClr val="bg1"/>
              </a:solidFill>
            </a:endParaRPr>
          </a:p>
        </p:txBody>
      </p:sp>
      <p:pic>
        <p:nvPicPr>
          <p:cNvPr id="4" name="Picture 3" descr="http://www.mypowerwebcast.com/image/nh/may2009/05.jpg"/>
          <p:cNvPicPr>
            <a:picLocks noChangeAspect="1" noChangeArrowheads="1"/>
          </p:cNvPicPr>
          <p:nvPr/>
        </p:nvPicPr>
        <p:blipFill>
          <a:blip r:embed="rId2" cstate="print"/>
          <a:srcRect/>
          <a:stretch>
            <a:fillRect/>
          </a:stretch>
        </p:blipFill>
        <p:spPr bwMode="auto">
          <a:xfrm>
            <a:off x="5257800" y="3960823"/>
            <a:ext cx="3568700" cy="2658067"/>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par>
                          <p:cTn id="10" fill="hold">
                            <p:stCondLst>
                              <p:cond delay="1000"/>
                            </p:stCondLst>
                            <p:childTnLst>
                              <p:par>
                                <p:cTn id="11" presetID="3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900" decel="100000" fill="hold"/>
                                        <p:tgtEl>
                                          <p:spTgt spid="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FINANCIALLY SOUND</a:t>
            </a:r>
            <a:endParaRPr lang="en-US" b="1" dirty="0"/>
          </a:p>
        </p:txBody>
      </p:sp>
      <p:sp>
        <p:nvSpPr>
          <p:cNvPr id="3" name="Content Placeholder 2"/>
          <p:cNvSpPr>
            <a:spLocks noGrp="1"/>
          </p:cNvSpPr>
          <p:nvPr>
            <p:ph idx="1"/>
          </p:nvPr>
        </p:nvSpPr>
        <p:spPr>
          <a:xfrm>
            <a:off x="304800" y="1325563"/>
            <a:ext cx="8686800" cy="2636837"/>
          </a:xfrm>
        </p:spPr>
        <p:txBody>
          <a:bodyPr>
            <a:noAutofit/>
          </a:bodyPr>
          <a:lstStyle/>
          <a:p>
            <a:r>
              <a:rPr lang="en-US" sz="2000" b="1" dirty="0" smtClean="0">
                <a:solidFill>
                  <a:schemeClr val="tx1"/>
                </a:solidFill>
              </a:rPr>
              <a:t>Most MLM Companies lease office space and purchase a computer program, logos, labels, product, etc. and have no real investment.  They do not manufacture anything!</a:t>
            </a:r>
            <a:endParaRPr lang="en-US" sz="2000" dirty="0" smtClean="0">
              <a:solidFill>
                <a:schemeClr val="tx1"/>
              </a:solidFill>
            </a:endParaRPr>
          </a:p>
          <a:p>
            <a:r>
              <a:rPr lang="en-US" sz="2000" b="1" dirty="0" smtClean="0">
                <a:solidFill>
                  <a:schemeClr val="tx1"/>
                </a:solidFill>
              </a:rPr>
              <a:t>Examples:  Fortune High Tech Mkt., Market America, 2/7 Inc., YTB Travel, ACN, and many of the juice companies.  Some might own their buildings but still do not have a major investment and when the going gets tough, the owners have made their money and close the doors leaving their distributors high and dry, and </a:t>
            </a:r>
            <a:r>
              <a:rPr lang="en-US" sz="2000" b="1" u="sng" dirty="0" smtClean="0">
                <a:solidFill>
                  <a:schemeClr val="tx1"/>
                </a:solidFill>
              </a:rPr>
              <a:t>BROKE</a:t>
            </a:r>
            <a:r>
              <a:rPr lang="en-US" sz="2000" b="1" dirty="0" smtClean="0">
                <a:solidFill>
                  <a:schemeClr val="tx1"/>
                </a:solidFill>
              </a:rPr>
              <a:t>!</a:t>
            </a:r>
            <a:endParaRPr lang="en-US" sz="2000" dirty="0">
              <a:solidFill>
                <a:schemeClr val="tx1"/>
              </a:solidFill>
            </a:endParaRPr>
          </a:p>
        </p:txBody>
      </p:sp>
      <p:sp>
        <p:nvSpPr>
          <p:cNvPr id="5" name="TextBox 4"/>
          <p:cNvSpPr txBox="1"/>
          <p:nvPr/>
        </p:nvSpPr>
        <p:spPr>
          <a:xfrm>
            <a:off x="457200" y="4092476"/>
            <a:ext cx="8458200" cy="2308324"/>
          </a:xfrm>
          <a:prstGeom prst="rect">
            <a:avLst/>
          </a:prstGeom>
          <a:solidFill>
            <a:srgbClr val="006600"/>
          </a:solidFill>
        </p:spPr>
        <p:txBody>
          <a:bodyPr wrap="square" rtlCol="0">
            <a:spAutoFit/>
          </a:bodyPr>
          <a:lstStyle/>
          <a:p>
            <a:pPr>
              <a:buClr>
                <a:schemeClr val="accent1">
                  <a:lumMod val="75000"/>
                </a:schemeClr>
              </a:buClr>
              <a:buFont typeface="Wingdings" pitchFamily="2" charset="2"/>
              <a:buChar char="v"/>
            </a:pPr>
            <a:r>
              <a:rPr lang="en-US" sz="2400" b="1" dirty="0" smtClean="0">
                <a:solidFill>
                  <a:schemeClr val="bg1"/>
                </a:solidFill>
              </a:rPr>
              <a:t>  </a:t>
            </a:r>
            <a:r>
              <a:rPr lang="en-US" sz="2400" b="1" dirty="0" err="1" smtClean="0">
                <a:solidFill>
                  <a:schemeClr val="bg1"/>
                </a:solidFill>
              </a:rPr>
              <a:t>Melalueca</a:t>
            </a:r>
            <a:r>
              <a:rPr lang="en-US" sz="2400" b="1" dirty="0" smtClean="0">
                <a:solidFill>
                  <a:schemeClr val="bg1"/>
                </a:solidFill>
              </a:rPr>
              <a:t> owns their facilities world wide and are totally   </a:t>
            </a:r>
          </a:p>
          <a:p>
            <a:pPr>
              <a:buClr>
                <a:schemeClr val="accent1">
                  <a:lumMod val="75000"/>
                </a:schemeClr>
              </a:buClr>
            </a:pPr>
            <a:r>
              <a:rPr lang="en-US" sz="2400" b="1" dirty="0" smtClean="0">
                <a:solidFill>
                  <a:schemeClr val="bg1"/>
                </a:solidFill>
              </a:rPr>
              <a:t>      debt free.  </a:t>
            </a:r>
            <a:r>
              <a:rPr lang="en-US" sz="2400" b="1" dirty="0" smtClean="0">
                <a:solidFill>
                  <a:schemeClr val="bg1"/>
                </a:solidFill>
              </a:rPr>
              <a:t>Not MLM but Consumer Direct Marketing.</a:t>
            </a:r>
            <a:endParaRPr lang="en-US" sz="2400" b="1" dirty="0" smtClean="0">
              <a:solidFill>
                <a:schemeClr val="bg1"/>
              </a:solidFill>
            </a:endParaRPr>
          </a:p>
          <a:p>
            <a:pPr>
              <a:buClr>
                <a:schemeClr val="accent1">
                  <a:lumMod val="75000"/>
                </a:schemeClr>
              </a:buClr>
              <a:buFont typeface="Wingdings" pitchFamily="2" charset="2"/>
              <a:buChar char="v"/>
            </a:pPr>
            <a:r>
              <a:rPr lang="en-US" sz="2400" b="1" dirty="0" smtClean="0">
                <a:solidFill>
                  <a:schemeClr val="bg1"/>
                </a:solidFill>
              </a:rPr>
              <a:t>  </a:t>
            </a:r>
            <a:r>
              <a:rPr lang="en-US" sz="2400" b="1" dirty="0" err="1" smtClean="0">
                <a:solidFill>
                  <a:schemeClr val="bg1"/>
                </a:solidFill>
              </a:rPr>
              <a:t>Melaleuca</a:t>
            </a:r>
            <a:r>
              <a:rPr lang="en-US" sz="2400" b="1" dirty="0" smtClean="0">
                <a:solidFill>
                  <a:schemeClr val="bg1"/>
                </a:solidFill>
              </a:rPr>
              <a:t> </a:t>
            </a:r>
            <a:r>
              <a:rPr lang="en-US" sz="2400" b="1" dirty="0" smtClean="0">
                <a:solidFill>
                  <a:schemeClr val="bg1"/>
                </a:solidFill>
              </a:rPr>
              <a:t>invested </a:t>
            </a:r>
            <a:r>
              <a:rPr lang="en-US" sz="2400" b="1" dirty="0" smtClean="0">
                <a:solidFill>
                  <a:schemeClr val="bg1"/>
                </a:solidFill>
              </a:rPr>
              <a:t>over $111 Million in expanded facilities </a:t>
            </a:r>
            <a:r>
              <a:rPr lang="en-US" sz="2400" b="1" dirty="0" smtClean="0">
                <a:solidFill>
                  <a:schemeClr val="bg1"/>
                </a:solidFill>
              </a:rPr>
              <a:t>   </a:t>
            </a:r>
          </a:p>
          <a:p>
            <a:pPr>
              <a:buClr>
                <a:schemeClr val="accent1">
                  <a:lumMod val="75000"/>
                </a:schemeClr>
              </a:buClr>
              <a:buFont typeface="Wingdings" pitchFamily="2" charset="2"/>
              <a:buChar char="v"/>
            </a:pPr>
            <a:r>
              <a:rPr lang="en-US" sz="2400" b="1" dirty="0" smtClean="0">
                <a:solidFill>
                  <a:schemeClr val="bg1"/>
                </a:solidFill>
              </a:rPr>
              <a:t>  over the </a:t>
            </a:r>
            <a:r>
              <a:rPr lang="en-US" sz="2400" b="1" dirty="0" smtClean="0">
                <a:solidFill>
                  <a:schemeClr val="bg1"/>
                </a:solidFill>
              </a:rPr>
              <a:t>past two years alone.  </a:t>
            </a:r>
          </a:p>
          <a:p>
            <a:pPr>
              <a:buClr>
                <a:schemeClr val="accent1">
                  <a:lumMod val="75000"/>
                </a:schemeClr>
              </a:buClr>
              <a:buFont typeface="Wingdings" pitchFamily="2" charset="2"/>
              <a:buChar char="v"/>
            </a:pPr>
            <a:r>
              <a:rPr lang="en-US" sz="2400" b="1" dirty="0" smtClean="0">
                <a:solidFill>
                  <a:schemeClr val="bg1"/>
                </a:solidFill>
              </a:rPr>
              <a:t>  Being </a:t>
            </a:r>
            <a:r>
              <a:rPr lang="en-US" sz="2400" b="1" i="1" dirty="0" smtClean="0">
                <a:solidFill>
                  <a:schemeClr val="bg1"/>
                </a:solidFill>
              </a:rPr>
              <a:t>debt-free</a:t>
            </a:r>
            <a:r>
              <a:rPr lang="en-US" sz="2400" b="1" dirty="0" smtClean="0">
                <a:solidFill>
                  <a:schemeClr val="bg1"/>
                </a:solidFill>
              </a:rPr>
              <a:t> means </a:t>
            </a:r>
            <a:r>
              <a:rPr lang="en-US" sz="2400" b="1" dirty="0" smtClean="0">
                <a:solidFill>
                  <a:schemeClr val="bg1"/>
                </a:solidFill>
              </a:rPr>
              <a:t>our company will be there when you </a:t>
            </a:r>
          </a:p>
          <a:p>
            <a:pPr>
              <a:buClr>
                <a:schemeClr val="accent1">
                  <a:lumMod val="75000"/>
                </a:schemeClr>
              </a:buClr>
            </a:pPr>
            <a:r>
              <a:rPr lang="en-US" sz="2400" b="1" dirty="0" smtClean="0">
                <a:solidFill>
                  <a:schemeClr val="bg1"/>
                </a:solidFill>
              </a:rPr>
              <a:t>      children inherit your business.  A business you can rely on.</a:t>
            </a:r>
            <a:endParaRPr lang="en-US" sz="2400" b="1"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STRONG MANAGEMENT</a:t>
            </a:r>
            <a:endParaRPr lang="en-US" b="1" dirty="0"/>
          </a:p>
        </p:txBody>
      </p:sp>
      <p:sp>
        <p:nvSpPr>
          <p:cNvPr id="3" name="Content Placeholder 2"/>
          <p:cNvSpPr>
            <a:spLocks noGrp="1"/>
          </p:cNvSpPr>
          <p:nvPr>
            <p:ph idx="1"/>
          </p:nvPr>
        </p:nvSpPr>
        <p:spPr>
          <a:xfrm>
            <a:off x="304800" y="3306763"/>
            <a:ext cx="8686800" cy="3551237"/>
          </a:xfrm>
          <a:solidFill>
            <a:srgbClr val="006600"/>
          </a:solidFill>
        </p:spPr>
        <p:txBody>
          <a:bodyPr>
            <a:noAutofit/>
          </a:bodyPr>
          <a:lstStyle/>
          <a:p>
            <a:pPr>
              <a:buNone/>
            </a:pPr>
            <a:r>
              <a:rPr lang="en-US" sz="2800" b="1" dirty="0" err="1" smtClean="0">
                <a:solidFill>
                  <a:schemeClr val="bg1"/>
                </a:solidFill>
              </a:rPr>
              <a:t>Melaleuca</a:t>
            </a:r>
            <a:r>
              <a:rPr lang="en-US" sz="2800" b="1" dirty="0" smtClean="0">
                <a:solidFill>
                  <a:schemeClr val="bg1"/>
                </a:solidFill>
              </a:rPr>
              <a:t> is “Built On Solid Principles”</a:t>
            </a:r>
          </a:p>
          <a:p>
            <a:r>
              <a:rPr lang="en-US" sz="2800" b="1" dirty="0" smtClean="0">
                <a:solidFill>
                  <a:schemeClr val="bg1"/>
                </a:solidFill>
              </a:rPr>
              <a:t>Corporate leaders come from Fortune 500 companies:  </a:t>
            </a:r>
            <a:r>
              <a:rPr lang="en-US" sz="2400" b="1" dirty="0" smtClean="0">
                <a:solidFill>
                  <a:schemeClr val="bg1"/>
                </a:solidFill>
              </a:rPr>
              <a:t>ADP, Revlon, Schick, Ohio Bell, Gillette, Proctor &amp; Gamble, Cox Communications, UPS.  This equals sound minds.</a:t>
            </a:r>
            <a:endParaRPr lang="en-US" sz="2800" b="1" dirty="0" smtClean="0">
              <a:solidFill>
                <a:schemeClr val="bg1"/>
              </a:solidFill>
            </a:endParaRPr>
          </a:p>
          <a:p>
            <a:r>
              <a:rPr lang="en-US" sz="2800" b="1" dirty="0" smtClean="0">
                <a:solidFill>
                  <a:schemeClr val="bg1"/>
                </a:solidFill>
              </a:rPr>
              <a:t>Principle-centered / Mission-driven</a:t>
            </a:r>
          </a:p>
          <a:p>
            <a:r>
              <a:rPr lang="en-US" sz="2800" b="1" dirty="0" smtClean="0">
                <a:solidFill>
                  <a:schemeClr val="bg1"/>
                </a:solidFill>
              </a:rPr>
              <a:t>Currently building over $111 Million in new facilities</a:t>
            </a:r>
          </a:p>
          <a:p>
            <a:r>
              <a:rPr lang="en-US" sz="2800" b="1" dirty="0" smtClean="0">
                <a:solidFill>
                  <a:schemeClr val="bg1"/>
                </a:solidFill>
              </a:rPr>
              <a:t>Completely </a:t>
            </a:r>
            <a:r>
              <a:rPr lang="en-US" sz="2800" b="1" i="1" dirty="0" smtClean="0">
                <a:solidFill>
                  <a:schemeClr val="bg1"/>
                </a:solidFill>
              </a:rPr>
              <a:t>DEBT FREE</a:t>
            </a:r>
          </a:p>
        </p:txBody>
      </p:sp>
      <p:sp>
        <p:nvSpPr>
          <p:cNvPr id="4" name="TextBox 3"/>
          <p:cNvSpPr txBox="1"/>
          <p:nvPr/>
        </p:nvSpPr>
        <p:spPr>
          <a:xfrm>
            <a:off x="304800" y="1295400"/>
            <a:ext cx="8610600" cy="1938992"/>
          </a:xfrm>
          <a:prstGeom prst="rect">
            <a:avLst/>
          </a:prstGeom>
          <a:noFill/>
        </p:spPr>
        <p:txBody>
          <a:bodyPr wrap="square" rtlCol="0">
            <a:spAutoFit/>
          </a:bodyPr>
          <a:lstStyle/>
          <a:p>
            <a:r>
              <a:rPr lang="en-US" sz="2000" b="1" dirty="0" smtClean="0"/>
              <a:t>Most MLM companies, especially the newest ones that started within the last 10 years were started by a group of </a:t>
            </a:r>
            <a:r>
              <a:rPr lang="en-US" sz="2000" b="1" dirty="0" err="1" smtClean="0"/>
              <a:t>MLMers</a:t>
            </a:r>
            <a:r>
              <a:rPr lang="en-US" sz="2000" b="1" dirty="0" smtClean="0"/>
              <a:t> who came from other companies thinking they could manage a company.  Most of the owners also own the </a:t>
            </a:r>
            <a:r>
              <a:rPr lang="en-US" sz="2000" b="1" dirty="0" err="1" smtClean="0"/>
              <a:t>downlines</a:t>
            </a:r>
            <a:r>
              <a:rPr lang="en-US" sz="2000" b="1" dirty="0" smtClean="0"/>
              <a:t> and make their money both ways:  Examples:  Some of the Juice companies, Liberty Health and others.</a:t>
            </a:r>
            <a:endParaRPr lang="en-US" sz="2000" dirty="0" smtClean="0"/>
          </a:p>
          <a:p>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STRONG MANAGEMENT </a:t>
            </a:r>
            <a:r>
              <a:rPr lang="en-US" sz="2000" b="1" dirty="0" smtClean="0">
                <a:latin typeface="Calibri" pitchFamily="34" charset="0"/>
              </a:rPr>
              <a:t>(RECOGNIGTION)</a:t>
            </a:r>
            <a:endParaRPr lang="en-US" sz="2000" dirty="0">
              <a:latin typeface="Calibri" pitchFamily="34" charset="0"/>
            </a:endParaRPr>
          </a:p>
        </p:txBody>
      </p:sp>
      <p:sp>
        <p:nvSpPr>
          <p:cNvPr id="3" name="Content Placeholder 2"/>
          <p:cNvSpPr>
            <a:spLocks noGrp="1"/>
          </p:cNvSpPr>
          <p:nvPr>
            <p:ph idx="1"/>
          </p:nvPr>
        </p:nvSpPr>
        <p:spPr>
          <a:solidFill>
            <a:srgbClr val="006600"/>
          </a:solidFill>
        </p:spPr>
        <p:txBody>
          <a:bodyPr>
            <a:normAutofit/>
          </a:bodyPr>
          <a:lstStyle/>
          <a:p>
            <a:r>
              <a:rPr lang="en-US" sz="2800" b="1" dirty="0" smtClean="0">
                <a:solidFill>
                  <a:schemeClr val="bg1"/>
                </a:solidFill>
              </a:rPr>
              <a:t>No hype: CEO Frank L. </a:t>
            </a:r>
            <a:r>
              <a:rPr lang="en-US" sz="2800" b="1" dirty="0" err="1" smtClean="0">
                <a:solidFill>
                  <a:schemeClr val="bg1"/>
                </a:solidFill>
              </a:rPr>
              <a:t>VanderSloot</a:t>
            </a:r>
            <a:r>
              <a:rPr lang="en-US" sz="2800" b="1" dirty="0" smtClean="0">
                <a:solidFill>
                  <a:schemeClr val="bg1"/>
                </a:solidFill>
              </a:rPr>
              <a:t> – vision / integrity</a:t>
            </a:r>
          </a:p>
          <a:p>
            <a:pPr lvl="1">
              <a:buNone/>
            </a:pPr>
            <a:r>
              <a:rPr lang="en-US" sz="2400" b="1" dirty="0" smtClean="0">
                <a:solidFill>
                  <a:schemeClr val="bg1"/>
                </a:solidFill>
              </a:rPr>
              <a:t>+</a:t>
            </a:r>
            <a:r>
              <a:rPr lang="en-US" sz="2000" b="1" dirty="0" smtClean="0">
                <a:solidFill>
                  <a:schemeClr val="bg1"/>
                </a:solidFill>
              </a:rPr>
              <a:t>  </a:t>
            </a:r>
            <a:r>
              <a:rPr lang="en-US" sz="2400" b="1" dirty="0" smtClean="0">
                <a:solidFill>
                  <a:schemeClr val="bg1"/>
                </a:solidFill>
              </a:rPr>
              <a:t>Board of Ethics of the DSA, </a:t>
            </a:r>
            <a:endParaRPr lang="en-US" sz="2000" b="1" dirty="0" smtClean="0">
              <a:solidFill>
                <a:schemeClr val="bg1"/>
              </a:solidFill>
            </a:endParaRPr>
          </a:p>
          <a:p>
            <a:pPr lvl="1"/>
            <a:r>
              <a:rPr lang="en-US" sz="2400" b="1" dirty="0" smtClean="0">
                <a:solidFill>
                  <a:schemeClr val="bg1"/>
                </a:solidFill>
              </a:rPr>
              <a:t>Past Regional Vice-Chairman Washington U.S. Chamber of Commerce, currently on Board of Directors U.S. Chamber</a:t>
            </a:r>
          </a:p>
          <a:p>
            <a:pPr lvl="1"/>
            <a:r>
              <a:rPr lang="en-US" sz="2400" b="1" dirty="0" smtClean="0">
                <a:solidFill>
                  <a:schemeClr val="bg1"/>
                </a:solidFill>
              </a:rPr>
              <a:t>1998 Idaho Business Leader of the year</a:t>
            </a:r>
          </a:p>
          <a:p>
            <a:pPr lvl="1"/>
            <a:r>
              <a:rPr lang="en-US" sz="2400" b="1" dirty="0" smtClean="0">
                <a:solidFill>
                  <a:schemeClr val="bg1"/>
                </a:solidFill>
              </a:rPr>
              <a:t>2001 Entrepreneur of the Year</a:t>
            </a:r>
          </a:p>
          <a:p>
            <a:pPr lvl="1"/>
            <a:r>
              <a:rPr lang="en-US" sz="2400" b="1" dirty="0" smtClean="0">
                <a:solidFill>
                  <a:schemeClr val="bg1"/>
                </a:solidFill>
              </a:rPr>
              <a:t> </a:t>
            </a:r>
            <a:r>
              <a:rPr lang="en-US" sz="2400" b="1" dirty="0" err="1" smtClean="0">
                <a:solidFill>
                  <a:schemeClr val="bg1"/>
                </a:solidFill>
              </a:rPr>
              <a:t>Melaleuca</a:t>
            </a:r>
            <a:r>
              <a:rPr lang="en-US" sz="2400" b="1" dirty="0" smtClean="0">
                <a:solidFill>
                  <a:schemeClr val="bg1"/>
                </a:solidFill>
              </a:rPr>
              <a:t> received the </a:t>
            </a:r>
          </a:p>
          <a:p>
            <a:pPr lvl="1">
              <a:buNone/>
            </a:pPr>
            <a:r>
              <a:rPr lang="en-US" sz="2400" b="1" dirty="0" smtClean="0">
                <a:solidFill>
                  <a:schemeClr val="bg1"/>
                </a:solidFill>
              </a:rPr>
              <a:t>	 </a:t>
            </a:r>
            <a:r>
              <a:rPr lang="en-US" sz="2400" b="1" dirty="0" smtClean="0">
                <a:solidFill>
                  <a:schemeClr val="bg1"/>
                </a:solidFill>
              </a:rPr>
              <a:t>Esteemed </a:t>
            </a:r>
            <a:r>
              <a:rPr lang="en-US" sz="2400" b="1" i="1" dirty="0" smtClean="0">
                <a:solidFill>
                  <a:schemeClr val="bg1"/>
                </a:solidFill>
              </a:rPr>
              <a:t>Torch </a:t>
            </a:r>
            <a:r>
              <a:rPr lang="en-US" sz="2400" b="1" i="1" dirty="0" smtClean="0">
                <a:solidFill>
                  <a:schemeClr val="bg1"/>
                </a:solidFill>
              </a:rPr>
              <a:t>Award </a:t>
            </a:r>
            <a:r>
              <a:rPr lang="en-US" sz="2400" b="1" dirty="0" smtClean="0">
                <a:solidFill>
                  <a:schemeClr val="bg1"/>
                </a:solidFill>
              </a:rPr>
              <a:t>from the </a:t>
            </a:r>
          </a:p>
          <a:p>
            <a:pPr lvl="1">
              <a:buNone/>
            </a:pPr>
            <a:r>
              <a:rPr lang="en-US" sz="2400" b="1" dirty="0" smtClean="0">
                <a:solidFill>
                  <a:schemeClr val="bg1"/>
                </a:solidFill>
              </a:rPr>
              <a:t>	 </a:t>
            </a:r>
            <a:r>
              <a:rPr lang="en-US" sz="2400" b="1" dirty="0" smtClean="0">
                <a:solidFill>
                  <a:schemeClr val="bg1"/>
                </a:solidFill>
              </a:rPr>
              <a:t>Better </a:t>
            </a:r>
            <a:r>
              <a:rPr lang="en-US" sz="2400" b="1" dirty="0" smtClean="0">
                <a:solidFill>
                  <a:schemeClr val="bg1"/>
                </a:solidFill>
              </a:rPr>
              <a:t>Business </a:t>
            </a:r>
            <a:r>
              <a:rPr lang="en-US" sz="2400" b="1" dirty="0" smtClean="0">
                <a:solidFill>
                  <a:schemeClr val="bg1"/>
                </a:solidFill>
              </a:rPr>
              <a:t> </a:t>
            </a:r>
            <a:r>
              <a:rPr lang="en-US" sz="2400" b="1" dirty="0" smtClean="0">
                <a:solidFill>
                  <a:schemeClr val="bg1"/>
                </a:solidFill>
              </a:rPr>
              <a:t>Bureau, 2008</a:t>
            </a:r>
            <a:r>
              <a:rPr lang="en-US" sz="2400" b="1" dirty="0" smtClean="0">
                <a:solidFill>
                  <a:schemeClr val="bg1"/>
                </a:solidFill>
              </a:rPr>
              <a:t>.</a:t>
            </a:r>
          </a:p>
          <a:p>
            <a:pPr lvl="1">
              <a:buNone/>
            </a:pPr>
            <a:r>
              <a:rPr lang="en-US" sz="2400" b="1" dirty="0" smtClean="0">
                <a:solidFill>
                  <a:schemeClr val="bg1"/>
                </a:solidFill>
              </a:rPr>
              <a:t> </a:t>
            </a:r>
            <a:r>
              <a:rPr lang="en-US" sz="2400" b="1" dirty="0" smtClean="0">
                <a:solidFill>
                  <a:schemeClr val="bg1"/>
                </a:solidFill>
              </a:rPr>
              <a:t>    In Better Business Hall Of Fame.</a:t>
            </a:r>
            <a:endParaRPr lang="en-US" sz="2400" b="1" dirty="0" smtClean="0">
              <a:solidFill>
                <a:schemeClr val="bg1"/>
              </a:solidFill>
            </a:endParaRPr>
          </a:p>
        </p:txBody>
      </p:sp>
      <p:pic>
        <p:nvPicPr>
          <p:cNvPr id="4" name="Picture 3" descr="http://www.mypowerwebcast.com/image/nh/may2009/06.jpg"/>
          <p:cNvPicPr>
            <a:picLocks noChangeAspect="1" noChangeArrowheads="1"/>
          </p:cNvPicPr>
          <p:nvPr/>
        </p:nvPicPr>
        <p:blipFill>
          <a:blip r:embed="rId2" cstate="print"/>
          <a:srcRect l="3310" t="40000" r="53655" b="6667"/>
          <a:stretch>
            <a:fillRect/>
          </a:stretch>
        </p:blipFill>
        <p:spPr bwMode="auto">
          <a:xfrm>
            <a:off x="5486400" y="3733800"/>
            <a:ext cx="3657601" cy="3124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143000"/>
          </a:xfrm>
        </p:spPr>
        <p:txBody>
          <a:bodyPr/>
          <a:lstStyle/>
          <a:p>
            <a:r>
              <a:rPr lang="en-US" b="1" dirty="0" smtClean="0"/>
              <a:t>Unique consumable products</a:t>
            </a:r>
            <a:endParaRPr lang="en-US" b="1" dirty="0"/>
          </a:p>
        </p:txBody>
      </p:sp>
      <p:sp>
        <p:nvSpPr>
          <p:cNvPr id="3" name="Content Placeholder 2"/>
          <p:cNvSpPr>
            <a:spLocks noGrp="1"/>
          </p:cNvSpPr>
          <p:nvPr>
            <p:ph idx="1"/>
          </p:nvPr>
        </p:nvSpPr>
        <p:spPr>
          <a:xfrm>
            <a:off x="304800" y="3505200"/>
            <a:ext cx="8686800" cy="3352800"/>
          </a:xfrm>
          <a:solidFill>
            <a:srgbClr val="006600"/>
          </a:solidFill>
        </p:spPr>
        <p:txBody>
          <a:bodyPr>
            <a:noAutofit/>
          </a:bodyPr>
          <a:lstStyle/>
          <a:p>
            <a:r>
              <a:rPr lang="en-US" sz="2000" b="1" dirty="0" smtClean="0">
                <a:solidFill>
                  <a:schemeClr val="bg1"/>
                </a:solidFill>
              </a:rPr>
              <a:t>More than 350 superior quality, safer products protected by trade secrets, proprietary formulas and patents – can only be obtained through Melaleuca</a:t>
            </a:r>
          </a:p>
          <a:p>
            <a:r>
              <a:rPr lang="en-US" sz="2000" b="1" dirty="0" smtClean="0">
                <a:solidFill>
                  <a:schemeClr val="bg1"/>
                </a:solidFill>
              </a:rPr>
              <a:t>Don’t have to create the “need to buy” products everybody already uses.</a:t>
            </a:r>
          </a:p>
          <a:p>
            <a:pPr>
              <a:buNone/>
            </a:pPr>
            <a:r>
              <a:rPr lang="en-US" sz="2000" b="1" dirty="0" smtClean="0">
                <a:solidFill>
                  <a:schemeClr val="bg1"/>
                </a:solidFill>
              </a:rPr>
              <a:t>     Even in tough times, everyone has to use products for personal hygiene, skin care and cosmetics (the avg. women spends $600 per year), clean the house, wash the clothes, take nutritional products, use weight management products and sports nutrition products</a:t>
            </a:r>
            <a:r>
              <a:rPr lang="en-US" sz="2000" b="1" dirty="0" smtClean="0">
                <a:solidFill>
                  <a:schemeClr val="bg1"/>
                </a:solidFill>
              </a:rPr>
              <a:t>.  WE ARE NOT DISTRIBUTORS!</a:t>
            </a:r>
            <a:endParaRPr lang="en-US" sz="2000" b="1" dirty="0" smtClean="0">
              <a:solidFill>
                <a:schemeClr val="bg1"/>
              </a:solidFill>
            </a:endParaRPr>
          </a:p>
          <a:p>
            <a:r>
              <a:rPr lang="en-US" sz="2000" b="1" dirty="0" smtClean="0">
                <a:solidFill>
                  <a:schemeClr val="bg1"/>
                </a:solidFill>
              </a:rPr>
              <a:t>People are already buying these types of </a:t>
            </a:r>
            <a:r>
              <a:rPr lang="en-US" sz="2000" b="1" dirty="0" smtClean="0">
                <a:solidFill>
                  <a:schemeClr val="bg1"/>
                </a:solidFill>
              </a:rPr>
              <a:t>products…no new </a:t>
            </a:r>
            <a:r>
              <a:rPr lang="en-US" sz="2000" b="1" dirty="0" smtClean="0">
                <a:solidFill>
                  <a:schemeClr val="bg1"/>
                </a:solidFill>
              </a:rPr>
              <a:t>money.</a:t>
            </a:r>
          </a:p>
          <a:p>
            <a:r>
              <a:rPr lang="en-US" sz="2000" b="1" dirty="0" smtClean="0">
                <a:solidFill>
                  <a:schemeClr val="bg1"/>
                </a:solidFill>
              </a:rPr>
              <a:t>Monthly consumption and automatic reorder of household basics creates the residual income.  It’s RECESSION PROOF!</a:t>
            </a:r>
          </a:p>
          <a:p>
            <a:endParaRPr lang="en-US" sz="2000" b="1" dirty="0" smtClean="0">
              <a:solidFill>
                <a:schemeClr val="bg1"/>
              </a:solidFill>
            </a:endParaRPr>
          </a:p>
        </p:txBody>
      </p:sp>
      <p:sp>
        <p:nvSpPr>
          <p:cNvPr id="4" name="TextBox 3"/>
          <p:cNvSpPr txBox="1"/>
          <p:nvPr/>
        </p:nvSpPr>
        <p:spPr>
          <a:xfrm>
            <a:off x="304800" y="990600"/>
            <a:ext cx="8610600" cy="2630745"/>
          </a:xfrm>
          <a:prstGeom prst="rect">
            <a:avLst/>
          </a:prstGeom>
          <a:noFill/>
        </p:spPr>
        <p:txBody>
          <a:bodyPr wrap="square" rtlCol="0">
            <a:spAutoFit/>
          </a:bodyPr>
          <a:lstStyle/>
          <a:p>
            <a:r>
              <a:rPr lang="en-US" sz="2000" b="1" dirty="0" smtClean="0"/>
              <a:t>Most of the juice companies only have 3 or 4 products and most are made, bottled and labeled by a jobber.  In other words most are made by one or two California companies for less than $4.00 or $5.00 a bottle and sold for $35.00 to $40.00 to the distributor and customers.  </a:t>
            </a:r>
            <a:r>
              <a:rPr lang="en-US" sz="2000" b="1" dirty="0" smtClean="0"/>
              <a:t>Their people are distributors, they have to sell a large portion of what they </a:t>
            </a:r>
            <a:r>
              <a:rPr lang="en-US" sz="2000" b="1" dirty="0" smtClean="0"/>
              <a:t>buy.  </a:t>
            </a:r>
            <a:r>
              <a:rPr lang="en-US" sz="2000" b="1" dirty="0" smtClean="0"/>
              <a:t>The </a:t>
            </a:r>
            <a:r>
              <a:rPr lang="en-US" sz="2000" b="1" dirty="0" smtClean="0"/>
              <a:t>companies who just sell services have nothing unique.  Some companies try to add a few nutritional, skin care and home cleaning products to try to build a residual income into their plan</a:t>
            </a:r>
            <a:r>
              <a:rPr lang="en-US" sz="2000" b="1" dirty="0" smtClean="0"/>
              <a:t>.  </a:t>
            </a:r>
            <a:endParaRPr lang="en-US"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803</TotalTime>
  <Words>2696</Words>
  <Application>Microsoft Office PowerPoint</Application>
  <PresentationFormat>On-screen Show (4:3)</PresentationFormat>
  <Paragraphs>159</Paragraphs>
  <Slides>18</Slides>
  <Notes>0</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Success factors (User Suggestions)</vt:lpstr>
      <vt:lpstr>The success factors</vt:lpstr>
      <vt:lpstr>Success factors</vt:lpstr>
      <vt:lpstr>Success factors</vt:lpstr>
      <vt:lpstr>COMPANY TRACK RECORD</vt:lpstr>
      <vt:lpstr>FINANCIALLY SOUND</vt:lpstr>
      <vt:lpstr>STRONG MANAGEMENT</vt:lpstr>
      <vt:lpstr>STRONG MANAGEMENT (RECOGNIGTION)</vt:lpstr>
      <vt:lpstr>Unique consumable products</vt:lpstr>
      <vt:lpstr>Competitively priced</vt:lpstr>
      <vt:lpstr>High reorder rate</vt:lpstr>
      <vt:lpstr>Low personal production requirement</vt:lpstr>
      <vt:lpstr>Low entry fee</vt:lpstr>
      <vt:lpstr>Low attrition</vt:lpstr>
      <vt:lpstr>Timing</vt:lpstr>
      <vt:lpstr>No breakaways</vt:lpstr>
      <vt:lpstr>NO RISK</vt:lpstr>
      <vt:lpstr>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 factors</dc:title>
  <dc:creator>Grant</dc:creator>
  <cp:lastModifiedBy>457-</cp:lastModifiedBy>
  <cp:revision>66</cp:revision>
  <dcterms:created xsi:type="dcterms:W3CDTF">2009-10-19T12:36:52Z</dcterms:created>
  <dcterms:modified xsi:type="dcterms:W3CDTF">2009-10-31T21:35:51Z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PCNAME_">
    <vt:lpwstr>SuccessfactorsJim2</vt:lpwstr>
  </property>
</Properties>
</file>